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70" r:id="rId4"/>
    <p:sldId id="271" r:id="rId5"/>
    <p:sldId id="261" r:id="rId6"/>
    <p:sldId id="272" r:id="rId7"/>
    <p:sldId id="273" r:id="rId8"/>
    <p:sldId id="259" r:id="rId9"/>
    <p:sldId id="260" r:id="rId10"/>
  </p:sldIdLst>
  <p:sldSz cx="12192000" cy="6858000"/>
  <p:notesSz cx="7010400" cy="120396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Lato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60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60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1435531"/>
            <a:ext cx="3037840" cy="60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11435531"/>
            <a:ext cx="3037840" cy="60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Start by thanking the team -- challenges, yes -- but encouraged by the team I am working with both within Finance and outside of the department.</a:t>
            </a: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sz="13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sz="13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00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sz="13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4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sz="13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55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 sz="135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68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4d2ea111_0_0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200" cy="4740600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fd4d2ea1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701040" y="5794057"/>
            <a:ext cx="5608320" cy="4740593"/>
          </a:xfrm>
          <a:prstGeom prst="rect">
            <a:avLst/>
          </a:prstGeom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1743342" y="152400"/>
            <a:ext cx="9870393" cy="349538"/>
          </a:xfrm>
          <a:prstGeom prst="rect">
            <a:avLst/>
          </a:prstGeom>
          <a:solidFill>
            <a:srgbClr val="002368"/>
          </a:solidFill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45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1743342" y="501939"/>
            <a:ext cx="9870393" cy="4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941" y="222194"/>
            <a:ext cx="1395215" cy="55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830745" y="1358137"/>
            <a:ext cx="889856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6163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New Jersey Institute of Technology</a:t>
            </a:r>
            <a:endParaRPr sz="4000" b="1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277091" y="5972759"/>
            <a:ext cx="11637818" cy="784225"/>
            <a:chOff x="581891" y="6531103"/>
            <a:chExt cx="11637818" cy="784225"/>
          </a:xfrm>
        </p:grpSpPr>
        <p:sp>
          <p:nvSpPr>
            <p:cNvPr id="90" name="Google Shape;90;p13"/>
            <p:cNvSpPr/>
            <p:nvPr/>
          </p:nvSpPr>
          <p:spPr>
            <a:xfrm>
              <a:off x="581891" y="6531103"/>
              <a:ext cx="11637818" cy="784225"/>
            </a:xfrm>
            <a:custGeom>
              <a:avLst/>
              <a:gdLst/>
              <a:ahLst/>
              <a:cxnLst/>
              <a:rect l="l" t="t" r="r" b="b"/>
              <a:pathLst>
                <a:path w="9144000" h="784225" extrusionOk="0">
                  <a:moveTo>
                    <a:pt x="0" y="0"/>
                  </a:moveTo>
                  <a:lnTo>
                    <a:pt x="0" y="784098"/>
                  </a:lnTo>
                  <a:lnTo>
                    <a:pt x="9144000" y="784098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913570" y="6617452"/>
              <a:ext cx="2902182" cy="6177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94;p1"/>
          <p:cNvSpPr txBox="1">
            <a:spLocks noGrp="1"/>
          </p:cNvSpPr>
          <p:nvPr>
            <p:ph type="ctrTitle"/>
          </p:nvPr>
        </p:nvSpPr>
        <p:spPr>
          <a:xfrm>
            <a:off x="1483360" y="2499360"/>
            <a:ext cx="9144000" cy="13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5949"/>
              <a:buFont typeface="Calibri"/>
              <a:buNone/>
            </a:pPr>
            <a:r>
              <a:rPr lang="en-US" sz="3600" b="1" dirty="0">
                <a:latin typeface="+mn-lt"/>
                <a:cs typeface="Times New Roman" panose="02020603050405020304" pitchFamily="18" charset="0"/>
              </a:rPr>
              <a:t>University-Wide </a:t>
            </a:r>
            <a:r>
              <a:rPr lang="en-US" sz="3600" b="1" dirty="0" smtClean="0">
                <a:latin typeface="+mn-lt"/>
                <a:cs typeface="Times New Roman" panose="02020603050405020304" pitchFamily="18" charset="0"/>
              </a:rPr>
              <a:t>Budget Planning 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Committee</a:t>
            </a:r>
            <a:endParaRPr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708028" y="39192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Overview of Structure, Process, and Outcomes</a:t>
            </a:r>
            <a:endParaRPr dirty="0">
              <a:latin typeface="+mj-lt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January 7, 2022</a:t>
            </a:r>
            <a:endParaRPr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742536" y="501938"/>
            <a:ext cx="9871199" cy="5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lvl="0"/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Subcommittee Teams and Focus Areas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835087" y="1521263"/>
            <a:ext cx="252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Control Expense Growth</a:t>
            </a:r>
            <a:endParaRPr sz="1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5" name="Google Shape;101;p2"/>
          <p:cNvGraphicFramePr/>
          <p:nvPr>
            <p:extLst>
              <p:ext uri="{D42A27DB-BD31-4B8C-83A1-F6EECF244321}">
                <p14:modId xmlns:p14="http://schemas.microsoft.com/office/powerpoint/2010/main" val="3148298151"/>
              </p:ext>
            </p:extLst>
          </p:nvPr>
        </p:nvGraphicFramePr>
        <p:xfrm>
          <a:off x="955040" y="1060285"/>
          <a:ext cx="3129280" cy="51661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5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1A - New Students Recruitment &amp; Marketing</a:t>
                      </a:r>
                      <a:endParaRPr sz="16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Lead Facilitator – Louis Hamilton – Dean, ADHC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C55A1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Alan Yan - Associate Dean &amp; Professor of Finance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Cristina Craig - Associate Director of Marketing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2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 err="1"/>
                        <a:t>Dimana</a:t>
                      </a:r>
                      <a:r>
                        <a:rPr lang="en-US" sz="1400" u="none" strike="noStrike" cap="none" dirty="0"/>
                        <a:t> </a:t>
                      </a:r>
                      <a:r>
                        <a:rPr lang="en-US" sz="1400" u="none" strike="noStrike" cap="none" dirty="0" err="1"/>
                        <a:t>Kornegay</a:t>
                      </a:r>
                      <a:r>
                        <a:rPr lang="en-US" sz="1400" u="none" strike="noStrike" cap="none" dirty="0"/>
                        <a:t> - Director, Admissions &amp; Recruitment </a:t>
                      </a:r>
                      <a:r>
                        <a:rPr lang="en-US" sz="1400" u="none" strike="noStrike" cap="none" dirty="0" err="1"/>
                        <a:t>Mktg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2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Ed </a:t>
                      </a:r>
                      <a:r>
                        <a:rPr lang="en-US" sz="1400" u="none" strike="noStrike" cap="none" dirty="0" err="1"/>
                        <a:t>Wozencroft</a:t>
                      </a:r>
                      <a:r>
                        <a:rPr lang="en-US" sz="1400" u="none" strike="noStrike" cap="none" dirty="0"/>
                        <a:t> - Associate CIO Enterprise Applications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Tracy MacDonald - Director of Administration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22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 err="1"/>
                        <a:t>Clarisa</a:t>
                      </a:r>
                      <a:r>
                        <a:rPr lang="en-US" sz="1400" u="none" strike="noStrike" cap="none" dirty="0"/>
                        <a:t> Gonzalez - Graduate Research &amp; Student Recruitment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Google Shape;102;p2"/>
          <p:cNvGraphicFramePr/>
          <p:nvPr>
            <p:extLst>
              <p:ext uri="{D42A27DB-BD31-4B8C-83A1-F6EECF244321}">
                <p14:modId xmlns:p14="http://schemas.microsoft.com/office/powerpoint/2010/main" val="2825688412"/>
              </p:ext>
            </p:extLst>
          </p:nvPr>
        </p:nvGraphicFramePr>
        <p:xfrm>
          <a:off x="4587249" y="1060284"/>
          <a:ext cx="3317231" cy="42959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1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09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1B - Continuing Students &amp; Growth (Online &amp; Global)</a:t>
                      </a:r>
                      <a:endParaRPr sz="16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Lead Facilitator – Michael Koskinen – Director, User Services and Technology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C55A1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Dan White - Associate Provost, Online Programs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Bruce </a:t>
                      </a:r>
                      <a:r>
                        <a:rPr lang="en-US" sz="1400" u="none" strike="noStrike" cap="none" dirty="0" err="1"/>
                        <a:t>Bukiet</a:t>
                      </a:r>
                      <a:r>
                        <a:rPr lang="en-US" sz="1400" u="none" strike="noStrike" cap="none" dirty="0"/>
                        <a:t> - Professor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Kelly </a:t>
                      </a:r>
                      <a:r>
                        <a:rPr lang="en-US" sz="1400" u="none" strike="noStrike" cap="none" dirty="0" err="1"/>
                        <a:t>Mongelli</a:t>
                      </a:r>
                      <a:r>
                        <a:rPr lang="en-US" sz="1400" u="none" strike="noStrike" cap="none" dirty="0"/>
                        <a:t> - Associate Director, Academic Advising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 err="1"/>
                        <a:t>Ivon</a:t>
                      </a:r>
                      <a:r>
                        <a:rPr lang="en-US" sz="1400" u="none" strike="noStrike" cap="none" dirty="0"/>
                        <a:t> Nunez - Executive Director, Student Financial Aid Services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Lynn </a:t>
                      </a:r>
                      <a:r>
                        <a:rPr lang="en-US" sz="1400" u="none" strike="noStrike" cap="none" dirty="0" err="1"/>
                        <a:t>Pawlowski</a:t>
                      </a:r>
                      <a:r>
                        <a:rPr lang="en-US" sz="1400" u="none" strike="noStrike" cap="none" dirty="0"/>
                        <a:t> - Student Persistence &amp; Re-Enrollment Manager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Richard </a:t>
                      </a:r>
                      <a:r>
                        <a:rPr lang="en-US" sz="1400" u="none" strike="noStrike" cap="none" dirty="0" err="1"/>
                        <a:t>Cimino</a:t>
                      </a:r>
                      <a:r>
                        <a:rPr lang="en-US" sz="1400" u="none" strike="noStrike" cap="none" dirty="0"/>
                        <a:t> - Senior Lecturer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0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7" name="Google Shape;103;p2"/>
          <p:cNvGraphicFramePr/>
          <p:nvPr>
            <p:extLst>
              <p:ext uri="{D42A27DB-BD31-4B8C-83A1-F6EECF244321}">
                <p14:modId xmlns:p14="http://schemas.microsoft.com/office/powerpoint/2010/main" val="1967763328"/>
              </p:ext>
            </p:extLst>
          </p:nvPr>
        </p:nvGraphicFramePr>
        <p:xfrm>
          <a:off x="8361662" y="1060284"/>
          <a:ext cx="3252073" cy="502370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52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2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2 - External Sources – Research &amp; Fundraising</a:t>
                      </a:r>
                      <a:endParaRPr sz="16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Lead Facilitator – Donna Russo – Executive </a:t>
                      </a:r>
                      <a:r>
                        <a:rPr lang="en-US" sz="1400" u="none" strike="noStrike" cap="none" dirty="0" smtClean="0"/>
                        <a:t>Director of Development</a:t>
                      </a:r>
                      <a:r>
                        <a:rPr lang="en-US" sz="1400" u="none" strike="noStrike" cap="none" baseline="0" dirty="0" smtClean="0"/>
                        <a:t> for</a:t>
                      </a:r>
                      <a:r>
                        <a:rPr lang="en-US" sz="1400" u="none" strike="noStrike" cap="none" dirty="0" smtClean="0"/>
                        <a:t> </a:t>
                      </a:r>
                      <a:r>
                        <a:rPr lang="en-US" sz="1400" u="none" strike="noStrike" cap="none" dirty="0"/>
                        <a:t>Special </a:t>
                      </a:r>
                      <a:r>
                        <a:rPr lang="en-US" sz="1400" u="none" strike="noStrike" cap="none" dirty="0" smtClean="0"/>
                        <a:t>Partnerships</a:t>
                      </a:r>
                      <a:r>
                        <a:rPr lang="en-US" sz="1400" u="none" strike="noStrike" cap="none" baseline="0" dirty="0" smtClean="0"/>
                        <a:t> &amp; Initiatives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C55A1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4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Craig </a:t>
                      </a:r>
                      <a:r>
                        <a:rPr lang="en-US" sz="1400" u="none" strike="noStrike" cap="none" dirty="0" err="1"/>
                        <a:t>Gotsman</a:t>
                      </a:r>
                      <a:r>
                        <a:rPr lang="en-US" sz="1400" u="none" strike="noStrike" cap="none" dirty="0"/>
                        <a:t> - Dean, </a:t>
                      </a:r>
                      <a:r>
                        <a:rPr lang="en-US" sz="1400" u="none" strike="noStrike" cap="none" dirty="0" smtClean="0"/>
                        <a:t>YWCC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 err="1"/>
                        <a:t>Oya</a:t>
                      </a:r>
                      <a:r>
                        <a:rPr lang="en-US" sz="1400" u="none" strike="noStrike" cap="none" dirty="0"/>
                        <a:t> </a:t>
                      </a:r>
                      <a:r>
                        <a:rPr lang="en-US" sz="1400" u="none" strike="noStrike" cap="none" dirty="0" err="1"/>
                        <a:t>Tukel</a:t>
                      </a:r>
                      <a:r>
                        <a:rPr lang="en-US" sz="1400" u="none" strike="noStrike" cap="none" dirty="0"/>
                        <a:t> - Dean, MTSM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John McCarthy - Director of Research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Kevin Belfield - Dean, College of Science &amp; Liberal Arts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Mariel Diaz - Director, Post-Award Management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5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Rick Rosenberg - Director </a:t>
                      </a:r>
                      <a:r>
                        <a:rPr lang="en-US" sz="1400" u="none" strike="noStrike" cap="none" dirty="0" smtClean="0"/>
                        <a:t>Corporate</a:t>
                      </a:r>
                      <a:r>
                        <a:rPr lang="en-US" sz="1400" u="none" strike="noStrike" cap="none" baseline="0" dirty="0" smtClean="0"/>
                        <a:t> &amp; </a:t>
                      </a:r>
                      <a:r>
                        <a:rPr lang="en-US" sz="1400" u="none" strike="noStrike" cap="none" dirty="0" smtClean="0"/>
                        <a:t>Foundation Relations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4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 err="1"/>
                        <a:t>Taha</a:t>
                      </a:r>
                      <a:r>
                        <a:rPr lang="en-US" sz="1400" u="none" strike="noStrike" cap="none" dirty="0"/>
                        <a:t> </a:t>
                      </a:r>
                      <a:r>
                        <a:rPr lang="en-US" sz="1400" u="none" strike="noStrike" cap="none" dirty="0" err="1"/>
                        <a:t>Marhaba</a:t>
                      </a:r>
                      <a:r>
                        <a:rPr lang="en-US" sz="1400" u="none" strike="noStrike" cap="none" dirty="0"/>
                        <a:t> - Professor &amp; Chair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4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 dirty="0" err="1"/>
                        <a:t>Zhi</a:t>
                      </a:r>
                      <a:r>
                        <a:rPr lang="en-US" sz="1400" u="none" strike="noStrike" cap="none" dirty="0"/>
                        <a:t> Wei - Professor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742536" y="501938"/>
            <a:ext cx="9871199" cy="5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lvl="0"/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Subcommittee Teams and Focus Areas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835087" y="1521263"/>
            <a:ext cx="252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Control Expense Growth</a:t>
            </a:r>
            <a:endParaRPr sz="1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8" name="Google Shape;109;p3"/>
          <p:cNvGraphicFramePr/>
          <p:nvPr>
            <p:extLst>
              <p:ext uri="{D42A27DB-BD31-4B8C-83A1-F6EECF244321}">
                <p14:modId xmlns:p14="http://schemas.microsoft.com/office/powerpoint/2010/main" val="1716281742"/>
              </p:ext>
            </p:extLst>
          </p:nvPr>
        </p:nvGraphicFramePr>
        <p:xfrm>
          <a:off x="1442721" y="1009291"/>
          <a:ext cx="4158834" cy="559968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58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5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3 – Auxiliaries &amp; Other Sources</a:t>
                      </a:r>
                      <a:endParaRPr sz="18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9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Lead Facilitator – Chelsea Samuelson – NJII Commercialization</a:t>
                      </a:r>
                      <a:endParaRPr sz="1600" u="none" strike="noStrike" cap="none" dirty="0"/>
                    </a:p>
                  </a:txBody>
                  <a:tcPr marL="91450" marR="91450" marT="45725" marB="45725">
                    <a:solidFill>
                      <a:srgbClr val="C55A1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9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Dan Brateris - Director of Experiential Learning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9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Karen Quackenbush - Director or Residence Life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9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Latosha Wilson - Associate Director, Campus Reservations &amp; Operations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Lorie Brown - Executive Director, Strategic Events &amp; Conference Services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9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Rob Gjini - Assistant Vice President, Facility Systems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9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Andrew Schwartz - Sr. Associate Director, Athletics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9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Sean Dowd - Associate Dean of Students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9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Phil </a:t>
                      </a:r>
                      <a:r>
                        <a:rPr lang="en-US" sz="1600" u="none" strike="noStrike" cap="none" dirty="0" err="1"/>
                        <a:t>Stickna</a:t>
                      </a:r>
                      <a:r>
                        <a:rPr lang="en-US" sz="1600" u="none" strike="noStrike" cap="none" dirty="0"/>
                        <a:t> - Associate Director, Media Technology Support Services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Google Shape;110;p3"/>
          <p:cNvGraphicFramePr/>
          <p:nvPr>
            <p:extLst>
              <p:ext uri="{D42A27DB-BD31-4B8C-83A1-F6EECF244321}">
                <p14:modId xmlns:p14="http://schemas.microsoft.com/office/powerpoint/2010/main" val="1055878150"/>
              </p:ext>
            </p:extLst>
          </p:nvPr>
        </p:nvGraphicFramePr>
        <p:xfrm>
          <a:off x="6573520" y="1009290"/>
          <a:ext cx="4111413" cy="51375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5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4 - Operating Efficiencies</a:t>
                      </a:r>
                      <a:endParaRPr sz="18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Lead Facilitator – Melodi Guibault – Assistant Dean</a:t>
                      </a:r>
                      <a:r>
                        <a:rPr lang="en-US" sz="1600"/>
                        <a:t>, MTSM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C55A1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Blake Haggerty - Associate CIO, Digital Learning Campus Support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Burcak Ozludil Altin - Associate Dean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Joseph Wilson - Associate VP, HR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John Wolf - Assistant Dean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8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Ron Martucci - Associate Vice President, Facilities Services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8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Sam Strum - Director of Business Intelligence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8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Sharyn Serafin - Manager, REDCO Administration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86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dirty="0"/>
                        <a:t>Eugene </a:t>
                      </a:r>
                      <a:r>
                        <a:rPr lang="en-US" sz="1600" dirty="0" err="1"/>
                        <a:t>Deess</a:t>
                      </a:r>
                      <a:r>
                        <a:rPr lang="en-US" sz="1600" dirty="0"/>
                        <a:t> - Executive Director, Institutional </a:t>
                      </a:r>
                      <a:r>
                        <a:rPr lang="en-US" sz="1600" dirty="0" smtClean="0"/>
                        <a:t>Effectiveness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4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742536" y="501938"/>
            <a:ext cx="9871199" cy="5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lvl="0"/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Suggested Focus Areas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835087" y="1521263"/>
            <a:ext cx="252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Control Expense Growth</a:t>
            </a:r>
            <a:endParaRPr sz="1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116;p4"/>
          <p:cNvSpPr txBox="1"/>
          <p:nvPr/>
        </p:nvSpPr>
        <p:spPr>
          <a:xfrm>
            <a:off x="1955269" y="1057275"/>
            <a:ext cx="3819524" cy="23083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1A -New Students - Recruitment, Marketing, Yield.   Items to consider: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Yield Rate – Applications, Accepts, Deposits, Enrolled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Discount Rate &amp; Institutional Aid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Branding &amp; Marketing Strategy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Competitors and Pricing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17;p4"/>
          <p:cNvSpPr txBox="1"/>
          <p:nvPr/>
        </p:nvSpPr>
        <p:spPr>
          <a:xfrm>
            <a:off x="6404503" y="1057275"/>
            <a:ext cx="3819524" cy="203132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1B – Continuing Students, New Programs (Online &amp; Global).   Items to consider: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Retention Rate and how to retain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NJIT Global – Online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Satellite Campus (Egypt) Opportunities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8;p4"/>
          <p:cNvSpPr txBox="1"/>
          <p:nvPr/>
        </p:nvSpPr>
        <p:spPr>
          <a:xfrm>
            <a:off x="194733" y="3486148"/>
            <a:ext cx="3819524" cy="2585323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2 – External Sources – Research &amp; Fundraising.  Items to consider: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grant proposal yield – External factors – what fields have the most Funding Allocated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Partnerships / Collaborations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Sponsorship Strategies e.g. Target operations that could be fully or partially funded externally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19;p4"/>
          <p:cNvSpPr txBox="1"/>
          <p:nvPr/>
        </p:nvSpPr>
        <p:spPr>
          <a:xfrm>
            <a:off x="4223277" y="3486148"/>
            <a:ext cx="3819600" cy="28629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3 – Auxiliaries &amp; Other Sources.  Items to consider: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Conferences &amp; Facility Rental – opportunities &amp; challenges (eSp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Makerspace – Outside Usage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Residence Halls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Parking Services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Intellectual Property &amp; Commercialization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0;p4"/>
          <p:cNvSpPr txBox="1"/>
          <p:nvPr/>
        </p:nvSpPr>
        <p:spPr>
          <a:xfrm>
            <a:off x="8141755" y="3486148"/>
            <a:ext cx="3819600" cy="23088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4 – Operating efficiencies &amp; cost avoidance.  Items to consider: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staffing levels &amp; operations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improvements – Value added vs Non Value Added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Digitizing workflows and approvals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Facilities &amp; Space utilization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0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1742536" y="501938"/>
            <a:ext cx="9871199" cy="5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Committee Proposal Development Timeline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6;p9"/>
          <p:cNvSpPr txBox="1"/>
          <p:nvPr/>
        </p:nvSpPr>
        <p:spPr>
          <a:xfrm>
            <a:off x="619125" y="1219200"/>
            <a:ext cx="1118235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1/7 – Kick-Off Meeting – Brainstorming  &amp; Data Requests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of 1/10 – Subcommittees meet and review proposals and data in the context of an impact assessment – outcomes, resources, and time commitment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of 1/17 – Full Committee meeting to review ranked committee proposals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2/2 – 1</a:t>
            </a:r>
            <a:r>
              <a:rPr lang="en-US" sz="2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Draft recommendations due for each subcommittee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2/7 - Draft Executive Summary of recommended actions, costs, and implementation timeline shared with Committee for technical review; period open 2/7 -  2/13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742536" y="501938"/>
            <a:ext cx="9871199" cy="5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lvl="0"/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Subcommittee Team Roles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835087" y="1521263"/>
            <a:ext cx="25218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Control Expense Growth</a:t>
            </a:r>
            <a:endParaRPr sz="1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126;p5"/>
          <p:cNvSpPr/>
          <p:nvPr/>
        </p:nvSpPr>
        <p:spPr>
          <a:xfrm>
            <a:off x="1201695" y="2923641"/>
            <a:ext cx="2037920" cy="3194208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Google Shape;127;p5"/>
          <p:cNvSpPr/>
          <p:nvPr/>
        </p:nvSpPr>
        <p:spPr>
          <a:xfrm>
            <a:off x="3752085" y="2663566"/>
            <a:ext cx="2037920" cy="3194208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Google Shape;128;p5"/>
          <p:cNvSpPr/>
          <p:nvPr/>
        </p:nvSpPr>
        <p:spPr>
          <a:xfrm>
            <a:off x="6365158" y="2879697"/>
            <a:ext cx="2037920" cy="3194208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Google Shape;129;p5"/>
          <p:cNvSpPr/>
          <p:nvPr/>
        </p:nvSpPr>
        <p:spPr>
          <a:xfrm>
            <a:off x="8946890" y="2853142"/>
            <a:ext cx="2037920" cy="319420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131;p5"/>
          <p:cNvSpPr/>
          <p:nvPr/>
        </p:nvSpPr>
        <p:spPr>
          <a:xfrm>
            <a:off x="1135778" y="1893697"/>
            <a:ext cx="2169754" cy="2167006"/>
          </a:xfrm>
          <a:custGeom>
            <a:avLst/>
            <a:gdLst/>
            <a:ahLst/>
            <a:cxnLst/>
            <a:rect l="l" t="t" r="r" b="b"/>
            <a:pathLst>
              <a:path w="3482" h="3481" extrusionOk="0">
                <a:moveTo>
                  <a:pt x="3481" y="1740"/>
                </a:moveTo>
                <a:lnTo>
                  <a:pt x="3481" y="1740"/>
                </a:lnTo>
                <a:cubicBezTo>
                  <a:pt x="3481" y="2701"/>
                  <a:pt x="2702" y="3480"/>
                  <a:pt x="1741" y="3480"/>
                </a:cubicBezTo>
                <a:lnTo>
                  <a:pt x="1741" y="3480"/>
                </a:lnTo>
                <a:cubicBezTo>
                  <a:pt x="780" y="3480"/>
                  <a:pt x="0" y="2701"/>
                  <a:pt x="0" y="1740"/>
                </a:cubicBezTo>
                <a:lnTo>
                  <a:pt x="0" y="1740"/>
                </a:lnTo>
                <a:cubicBezTo>
                  <a:pt x="0" y="779"/>
                  <a:pt x="780" y="0"/>
                  <a:pt x="1741" y="0"/>
                </a:cubicBezTo>
                <a:lnTo>
                  <a:pt x="1741" y="0"/>
                </a:lnTo>
                <a:cubicBezTo>
                  <a:pt x="2702" y="0"/>
                  <a:pt x="3481" y="779"/>
                  <a:pt x="3481" y="174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Google Shape;132;p5"/>
          <p:cNvSpPr/>
          <p:nvPr/>
        </p:nvSpPr>
        <p:spPr>
          <a:xfrm>
            <a:off x="1201695" y="1959613"/>
            <a:ext cx="2037920" cy="2037920"/>
          </a:xfrm>
          <a:custGeom>
            <a:avLst/>
            <a:gdLst/>
            <a:ahLst/>
            <a:cxnLst/>
            <a:rect l="l" t="t" r="r" b="b"/>
            <a:pathLst>
              <a:path w="3272" h="3271" extrusionOk="0">
                <a:moveTo>
                  <a:pt x="3271" y="1635"/>
                </a:moveTo>
                <a:lnTo>
                  <a:pt x="3271" y="1635"/>
                </a:lnTo>
                <a:cubicBezTo>
                  <a:pt x="3271" y="2538"/>
                  <a:pt x="2538" y="3270"/>
                  <a:pt x="1635" y="3270"/>
                </a:cubicBezTo>
                <a:lnTo>
                  <a:pt x="1635" y="3270"/>
                </a:lnTo>
                <a:cubicBezTo>
                  <a:pt x="732" y="3270"/>
                  <a:pt x="0" y="2538"/>
                  <a:pt x="0" y="1635"/>
                </a:cubicBezTo>
                <a:lnTo>
                  <a:pt x="0" y="1635"/>
                </a:lnTo>
                <a:cubicBezTo>
                  <a:pt x="0" y="732"/>
                  <a:pt x="732" y="0"/>
                  <a:pt x="1635" y="0"/>
                </a:cubicBezTo>
                <a:lnTo>
                  <a:pt x="1635" y="0"/>
                </a:lnTo>
                <a:cubicBezTo>
                  <a:pt x="2538" y="0"/>
                  <a:pt x="3271" y="732"/>
                  <a:pt x="3271" y="1635"/>
                </a:cubicBezTo>
              </a:path>
            </a:pathLst>
          </a:cu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" name="Google Shape;133;p5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386" y="1979307"/>
            <a:ext cx="2037297" cy="2037297"/>
          </a:xfrm>
          <a:prstGeom prst="rect">
            <a:avLst/>
          </a:prstGeom>
          <a:solidFill>
            <a:srgbClr val="DBDADA"/>
          </a:solidFill>
          <a:ln>
            <a:noFill/>
          </a:ln>
        </p:spPr>
      </p:pic>
      <p:sp>
        <p:nvSpPr>
          <p:cNvPr id="21" name="Google Shape;134;p5"/>
          <p:cNvSpPr/>
          <p:nvPr/>
        </p:nvSpPr>
        <p:spPr>
          <a:xfrm>
            <a:off x="3717510" y="1893697"/>
            <a:ext cx="2169754" cy="2167006"/>
          </a:xfrm>
          <a:custGeom>
            <a:avLst/>
            <a:gdLst/>
            <a:ahLst/>
            <a:cxnLst/>
            <a:rect l="l" t="t" r="r" b="b"/>
            <a:pathLst>
              <a:path w="3483" h="3481" extrusionOk="0">
                <a:moveTo>
                  <a:pt x="3482" y="1740"/>
                </a:moveTo>
                <a:lnTo>
                  <a:pt x="3482" y="1740"/>
                </a:lnTo>
                <a:cubicBezTo>
                  <a:pt x="3482" y="2701"/>
                  <a:pt x="2702" y="3480"/>
                  <a:pt x="1741" y="3480"/>
                </a:cubicBezTo>
                <a:lnTo>
                  <a:pt x="1741" y="3480"/>
                </a:lnTo>
                <a:cubicBezTo>
                  <a:pt x="780" y="3480"/>
                  <a:pt x="0" y="2701"/>
                  <a:pt x="0" y="1740"/>
                </a:cubicBezTo>
                <a:lnTo>
                  <a:pt x="0" y="1740"/>
                </a:lnTo>
                <a:cubicBezTo>
                  <a:pt x="0" y="779"/>
                  <a:pt x="780" y="0"/>
                  <a:pt x="1741" y="0"/>
                </a:cubicBezTo>
                <a:lnTo>
                  <a:pt x="1741" y="0"/>
                </a:lnTo>
                <a:cubicBezTo>
                  <a:pt x="2702" y="0"/>
                  <a:pt x="3482" y="779"/>
                  <a:pt x="3482" y="174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135;p5"/>
          <p:cNvSpPr/>
          <p:nvPr/>
        </p:nvSpPr>
        <p:spPr>
          <a:xfrm>
            <a:off x="3783427" y="1959613"/>
            <a:ext cx="2037920" cy="2037920"/>
          </a:xfrm>
          <a:custGeom>
            <a:avLst/>
            <a:gdLst/>
            <a:ahLst/>
            <a:cxnLst/>
            <a:rect l="l" t="t" r="r" b="b"/>
            <a:pathLst>
              <a:path w="3273" h="3271" extrusionOk="0">
                <a:moveTo>
                  <a:pt x="3272" y="1635"/>
                </a:moveTo>
                <a:lnTo>
                  <a:pt x="3272" y="1635"/>
                </a:lnTo>
                <a:cubicBezTo>
                  <a:pt x="3272" y="2538"/>
                  <a:pt x="2540" y="3270"/>
                  <a:pt x="1636" y="3270"/>
                </a:cubicBezTo>
                <a:lnTo>
                  <a:pt x="1636" y="3270"/>
                </a:lnTo>
                <a:cubicBezTo>
                  <a:pt x="733" y="3270"/>
                  <a:pt x="0" y="2538"/>
                  <a:pt x="0" y="1635"/>
                </a:cubicBezTo>
                <a:lnTo>
                  <a:pt x="0" y="1635"/>
                </a:lnTo>
                <a:cubicBezTo>
                  <a:pt x="0" y="732"/>
                  <a:pt x="733" y="0"/>
                  <a:pt x="1636" y="0"/>
                </a:cubicBezTo>
                <a:lnTo>
                  <a:pt x="1636" y="0"/>
                </a:lnTo>
                <a:cubicBezTo>
                  <a:pt x="2540" y="0"/>
                  <a:pt x="3272" y="732"/>
                  <a:pt x="3272" y="1635"/>
                </a:cubicBezTo>
              </a:path>
            </a:pathLst>
          </a:cu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" name="Google Shape;136;p5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2825" y="1959613"/>
            <a:ext cx="2037828" cy="2037297"/>
          </a:xfrm>
          <a:prstGeom prst="rect">
            <a:avLst/>
          </a:prstGeom>
          <a:solidFill>
            <a:srgbClr val="DBDADA"/>
          </a:solidFill>
          <a:ln>
            <a:noFill/>
          </a:ln>
        </p:spPr>
      </p:pic>
      <p:sp>
        <p:nvSpPr>
          <p:cNvPr id="24" name="Google Shape;137;p5"/>
          <p:cNvSpPr/>
          <p:nvPr/>
        </p:nvSpPr>
        <p:spPr>
          <a:xfrm>
            <a:off x="6299242" y="1893697"/>
            <a:ext cx="2169754" cy="2167006"/>
          </a:xfrm>
          <a:custGeom>
            <a:avLst/>
            <a:gdLst/>
            <a:ahLst/>
            <a:cxnLst/>
            <a:rect l="l" t="t" r="r" b="b"/>
            <a:pathLst>
              <a:path w="3482" h="3481" extrusionOk="0">
                <a:moveTo>
                  <a:pt x="3481" y="1740"/>
                </a:moveTo>
                <a:lnTo>
                  <a:pt x="3481" y="1740"/>
                </a:lnTo>
                <a:cubicBezTo>
                  <a:pt x="3481" y="2701"/>
                  <a:pt x="2702" y="3480"/>
                  <a:pt x="1741" y="3480"/>
                </a:cubicBezTo>
                <a:lnTo>
                  <a:pt x="1741" y="3480"/>
                </a:lnTo>
                <a:cubicBezTo>
                  <a:pt x="780" y="3480"/>
                  <a:pt x="0" y="2701"/>
                  <a:pt x="0" y="1740"/>
                </a:cubicBezTo>
                <a:lnTo>
                  <a:pt x="0" y="1740"/>
                </a:lnTo>
                <a:cubicBezTo>
                  <a:pt x="0" y="779"/>
                  <a:pt x="780" y="0"/>
                  <a:pt x="1741" y="0"/>
                </a:cubicBezTo>
                <a:lnTo>
                  <a:pt x="1741" y="0"/>
                </a:lnTo>
                <a:cubicBezTo>
                  <a:pt x="2702" y="0"/>
                  <a:pt x="3481" y="779"/>
                  <a:pt x="3481" y="174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Google Shape;138;p5"/>
          <p:cNvSpPr/>
          <p:nvPr/>
        </p:nvSpPr>
        <p:spPr>
          <a:xfrm>
            <a:off x="6365159" y="1959613"/>
            <a:ext cx="2037920" cy="2037920"/>
          </a:xfrm>
          <a:custGeom>
            <a:avLst/>
            <a:gdLst/>
            <a:ahLst/>
            <a:cxnLst/>
            <a:rect l="l" t="t" r="r" b="b"/>
            <a:pathLst>
              <a:path w="3272" h="3271" extrusionOk="0">
                <a:moveTo>
                  <a:pt x="3271" y="1635"/>
                </a:moveTo>
                <a:lnTo>
                  <a:pt x="3271" y="1635"/>
                </a:lnTo>
                <a:cubicBezTo>
                  <a:pt x="3271" y="2538"/>
                  <a:pt x="2539" y="3270"/>
                  <a:pt x="1636" y="3270"/>
                </a:cubicBezTo>
                <a:lnTo>
                  <a:pt x="1636" y="3270"/>
                </a:lnTo>
                <a:cubicBezTo>
                  <a:pt x="733" y="3270"/>
                  <a:pt x="0" y="2538"/>
                  <a:pt x="0" y="1635"/>
                </a:cubicBezTo>
                <a:lnTo>
                  <a:pt x="0" y="1635"/>
                </a:lnTo>
                <a:cubicBezTo>
                  <a:pt x="0" y="732"/>
                  <a:pt x="733" y="0"/>
                  <a:pt x="1636" y="0"/>
                </a:cubicBezTo>
                <a:lnTo>
                  <a:pt x="1636" y="0"/>
                </a:lnTo>
                <a:cubicBezTo>
                  <a:pt x="2539" y="0"/>
                  <a:pt x="3271" y="732"/>
                  <a:pt x="3271" y="1635"/>
                </a:cubicBezTo>
              </a:path>
            </a:pathLst>
          </a:cu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" name="Google Shape;139;p5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5493" y="1959613"/>
            <a:ext cx="2037297" cy="2037297"/>
          </a:xfrm>
          <a:prstGeom prst="rect">
            <a:avLst/>
          </a:prstGeom>
          <a:solidFill>
            <a:srgbClr val="DBDADA"/>
          </a:solidFill>
          <a:ln>
            <a:noFill/>
          </a:ln>
        </p:spPr>
      </p:pic>
      <p:sp>
        <p:nvSpPr>
          <p:cNvPr id="27" name="Google Shape;140;p5"/>
          <p:cNvSpPr/>
          <p:nvPr/>
        </p:nvSpPr>
        <p:spPr>
          <a:xfrm>
            <a:off x="8880974" y="1893697"/>
            <a:ext cx="2169754" cy="2167006"/>
          </a:xfrm>
          <a:custGeom>
            <a:avLst/>
            <a:gdLst/>
            <a:ahLst/>
            <a:cxnLst/>
            <a:rect l="l" t="t" r="r" b="b"/>
            <a:pathLst>
              <a:path w="3482" h="3481" extrusionOk="0">
                <a:moveTo>
                  <a:pt x="3481" y="1740"/>
                </a:moveTo>
                <a:lnTo>
                  <a:pt x="3481" y="1740"/>
                </a:lnTo>
                <a:cubicBezTo>
                  <a:pt x="3481" y="2701"/>
                  <a:pt x="2702" y="3480"/>
                  <a:pt x="1740" y="3480"/>
                </a:cubicBezTo>
                <a:lnTo>
                  <a:pt x="1740" y="3480"/>
                </a:lnTo>
                <a:cubicBezTo>
                  <a:pt x="779" y="3480"/>
                  <a:pt x="0" y="2701"/>
                  <a:pt x="0" y="1740"/>
                </a:cubicBezTo>
                <a:lnTo>
                  <a:pt x="0" y="1740"/>
                </a:lnTo>
                <a:cubicBezTo>
                  <a:pt x="0" y="779"/>
                  <a:pt x="779" y="0"/>
                  <a:pt x="1740" y="0"/>
                </a:cubicBezTo>
                <a:lnTo>
                  <a:pt x="1740" y="0"/>
                </a:lnTo>
                <a:cubicBezTo>
                  <a:pt x="2702" y="0"/>
                  <a:pt x="3481" y="779"/>
                  <a:pt x="3481" y="174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Google Shape;141;p5"/>
          <p:cNvSpPr/>
          <p:nvPr/>
        </p:nvSpPr>
        <p:spPr>
          <a:xfrm>
            <a:off x="8946890" y="1959613"/>
            <a:ext cx="2037920" cy="2037920"/>
          </a:xfrm>
          <a:custGeom>
            <a:avLst/>
            <a:gdLst/>
            <a:ahLst/>
            <a:cxnLst/>
            <a:rect l="l" t="t" r="r" b="b"/>
            <a:pathLst>
              <a:path w="3272" h="3271" extrusionOk="0">
                <a:moveTo>
                  <a:pt x="3271" y="1635"/>
                </a:moveTo>
                <a:lnTo>
                  <a:pt x="3271" y="1635"/>
                </a:lnTo>
                <a:cubicBezTo>
                  <a:pt x="3271" y="2538"/>
                  <a:pt x="2539" y="3270"/>
                  <a:pt x="1635" y="3270"/>
                </a:cubicBezTo>
                <a:lnTo>
                  <a:pt x="1635" y="3270"/>
                </a:lnTo>
                <a:cubicBezTo>
                  <a:pt x="732" y="3270"/>
                  <a:pt x="0" y="2538"/>
                  <a:pt x="0" y="1635"/>
                </a:cubicBezTo>
                <a:lnTo>
                  <a:pt x="0" y="1635"/>
                </a:lnTo>
                <a:cubicBezTo>
                  <a:pt x="0" y="732"/>
                  <a:pt x="732" y="0"/>
                  <a:pt x="1635" y="0"/>
                </a:cubicBezTo>
                <a:lnTo>
                  <a:pt x="1635" y="0"/>
                </a:lnTo>
                <a:cubicBezTo>
                  <a:pt x="2539" y="0"/>
                  <a:pt x="3271" y="732"/>
                  <a:pt x="3271" y="1635"/>
                </a:cubicBezTo>
              </a:path>
            </a:pathLst>
          </a:cu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" name="Google Shape;142;p5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7632" y="1959613"/>
            <a:ext cx="2037829" cy="2037297"/>
          </a:xfrm>
          <a:prstGeom prst="rect">
            <a:avLst/>
          </a:prstGeom>
          <a:solidFill>
            <a:srgbClr val="DBDADA"/>
          </a:solidFill>
          <a:ln>
            <a:noFill/>
          </a:ln>
        </p:spPr>
      </p:pic>
      <p:sp>
        <p:nvSpPr>
          <p:cNvPr id="30" name="Google Shape;144;p5"/>
          <p:cNvSpPr txBox="1"/>
          <p:nvPr/>
        </p:nvSpPr>
        <p:spPr>
          <a:xfrm>
            <a:off x="1457422" y="4056013"/>
            <a:ext cx="153733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Facilitator</a:t>
            </a:r>
            <a:endParaRPr sz="17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Google Shape;145;p5"/>
          <p:cNvSpPr txBox="1"/>
          <p:nvPr/>
        </p:nvSpPr>
        <p:spPr>
          <a:xfrm>
            <a:off x="4002376" y="4060077"/>
            <a:ext cx="153733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Timekeeper</a:t>
            </a:r>
            <a:endParaRPr sz="17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146;p5"/>
          <p:cNvSpPr txBox="1"/>
          <p:nvPr/>
        </p:nvSpPr>
        <p:spPr>
          <a:xfrm>
            <a:off x="6615449" y="4025503"/>
            <a:ext cx="153733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Recorder</a:t>
            </a:r>
            <a:endParaRPr sz="17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147;p5"/>
          <p:cNvSpPr txBox="1"/>
          <p:nvPr/>
        </p:nvSpPr>
        <p:spPr>
          <a:xfrm>
            <a:off x="9314625" y="4025503"/>
            <a:ext cx="153733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Participant</a:t>
            </a:r>
            <a:endParaRPr sz="17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148;p5"/>
          <p:cNvSpPr txBox="1"/>
          <p:nvPr/>
        </p:nvSpPr>
        <p:spPr>
          <a:xfrm>
            <a:off x="9012741" y="4374344"/>
            <a:ext cx="19720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Understands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Contributes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Presents ideas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5" name="Google Shape;149;p5"/>
          <p:cNvSpPr txBox="1"/>
          <p:nvPr/>
        </p:nvSpPr>
        <p:spPr>
          <a:xfrm>
            <a:off x="3833260" y="4334020"/>
            <a:ext cx="197206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Manages time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Manages visual aids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Participates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" name="Google Shape;150;p5"/>
          <p:cNvSpPr txBox="1"/>
          <p:nvPr/>
        </p:nvSpPr>
        <p:spPr>
          <a:xfrm>
            <a:off x="1186371" y="4334020"/>
            <a:ext cx="204196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Develops &amp; keeps agenda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Maintains a positive safe atmosphere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Assigns action items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Communicates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Google Shape;151;p5"/>
          <p:cNvSpPr txBox="1"/>
          <p:nvPr/>
        </p:nvSpPr>
        <p:spPr>
          <a:xfrm>
            <a:off x="6430721" y="4264770"/>
            <a:ext cx="197206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Records key decisions, conclusions, and action items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Compiles notes and conclusions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Participates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91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742536" y="501938"/>
            <a:ext cx="9871199" cy="5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lvl="0">
              <a:buSzPts val="36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Share Drives - Team Workspaces</a:t>
            </a:r>
          </a:p>
        </p:txBody>
      </p:sp>
      <p:pic>
        <p:nvPicPr>
          <p:cNvPr id="38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4160" y="1374534"/>
            <a:ext cx="7327687" cy="43118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158;p6"/>
          <p:cNvSpPr txBox="1"/>
          <p:nvPr/>
        </p:nvSpPr>
        <p:spPr>
          <a:xfrm>
            <a:off x="323850" y="1476375"/>
            <a:ext cx="337185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work should be kept in the google share drive.  Each subcommittee has their own working folder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workspace is where all information that will be shared with the entire committee should be kept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Jam (Whiteboards) should be moved to your subcommittee folders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71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1742536" y="501938"/>
            <a:ext cx="98712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Process for Proposal Development</a:t>
            </a:r>
            <a:endParaRPr sz="2800" b="1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7" name="Google Shape;164;p7"/>
          <p:cNvSpPr/>
          <p:nvPr/>
        </p:nvSpPr>
        <p:spPr>
          <a:xfrm>
            <a:off x="1963939" y="3044543"/>
            <a:ext cx="8264123" cy="1713797"/>
          </a:xfrm>
          <a:custGeom>
            <a:avLst/>
            <a:gdLst/>
            <a:ahLst/>
            <a:cxnLst/>
            <a:rect l="l" t="t" r="r" b="b"/>
            <a:pathLst>
              <a:path w="13271" h="2752" extrusionOk="0">
                <a:moveTo>
                  <a:pt x="2752" y="1376"/>
                </a:moveTo>
                <a:lnTo>
                  <a:pt x="2752" y="1376"/>
                </a:lnTo>
                <a:cubicBezTo>
                  <a:pt x="2752" y="1011"/>
                  <a:pt x="2607" y="661"/>
                  <a:pt x="2349" y="403"/>
                </a:cubicBezTo>
                <a:lnTo>
                  <a:pt x="2349" y="403"/>
                </a:lnTo>
                <a:cubicBezTo>
                  <a:pt x="2091" y="145"/>
                  <a:pt x="1741" y="0"/>
                  <a:pt x="1376" y="0"/>
                </a:cubicBezTo>
                <a:lnTo>
                  <a:pt x="1376" y="0"/>
                </a:lnTo>
                <a:cubicBezTo>
                  <a:pt x="1012" y="0"/>
                  <a:pt x="661" y="145"/>
                  <a:pt x="403" y="403"/>
                </a:cubicBezTo>
                <a:lnTo>
                  <a:pt x="403" y="403"/>
                </a:lnTo>
                <a:cubicBezTo>
                  <a:pt x="160" y="646"/>
                  <a:pt x="17" y="972"/>
                  <a:pt x="2" y="1314"/>
                </a:cubicBezTo>
                <a:lnTo>
                  <a:pt x="2" y="1314"/>
                </a:lnTo>
                <a:cubicBezTo>
                  <a:pt x="0" y="1348"/>
                  <a:pt x="28" y="1376"/>
                  <a:pt x="62" y="1376"/>
                </a:cubicBezTo>
                <a:lnTo>
                  <a:pt x="62" y="1376"/>
                </a:lnTo>
                <a:cubicBezTo>
                  <a:pt x="97" y="1376"/>
                  <a:pt x="124" y="1348"/>
                  <a:pt x="126" y="1314"/>
                </a:cubicBezTo>
                <a:lnTo>
                  <a:pt x="126" y="1314"/>
                </a:lnTo>
                <a:cubicBezTo>
                  <a:pt x="141" y="1005"/>
                  <a:pt x="271" y="711"/>
                  <a:pt x="491" y="491"/>
                </a:cubicBezTo>
                <a:lnTo>
                  <a:pt x="491" y="491"/>
                </a:lnTo>
                <a:cubicBezTo>
                  <a:pt x="726" y="256"/>
                  <a:pt x="1045" y="124"/>
                  <a:pt x="1376" y="124"/>
                </a:cubicBezTo>
                <a:lnTo>
                  <a:pt x="1376" y="124"/>
                </a:lnTo>
                <a:cubicBezTo>
                  <a:pt x="1708" y="124"/>
                  <a:pt x="2027" y="256"/>
                  <a:pt x="2262" y="491"/>
                </a:cubicBezTo>
                <a:lnTo>
                  <a:pt x="2262" y="491"/>
                </a:lnTo>
                <a:cubicBezTo>
                  <a:pt x="2496" y="726"/>
                  <a:pt x="2628" y="1044"/>
                  <a:pt x="2628" y="1376"/>
                </a:cubicBezTo>
                <a:lnTo>
                  <a:pt x="2630" y="1376"/>
                </a:lnTo>
                <a:lnTo>
                  <a:pt x="2630" y="1376"/>
                </a:lnTo>
                <a:cubicBezTo>
                  <a:pt x="2630" y="1740"/>
                  <a:pt x="2775" y="2090"/>
                  <a:pt x="3033" y="2348"/>
                </a:cubicBezTo>
                <a:lnTo>
                  <a:pt x="3033" y="2348"/>
                </a:lnTo>
                <a:cubicBezTo>
                  <a:pt x="3291" y="2606"/>
                  <a:pt x="3642" y="2751"/>
                  <a:pt x="4006" y="2751"/>
                </a:cubicBezTo>
                <a:lnTo>
                  <a:pt x="4006" y="2751"/>
                </a:lnTo>
                <a:cubicBezTo>
                  <a:pt x="4371" y="2751"/>
                  <a:pt x="4721" y="2606"/>
                  <a:pt x="4979" y="2348"/>
                </a:cubicBezTo>
                <a:lnTo>
                  <a:pt x="4979" y="2348"/>
                </a:lnTo>
                <a:cubicBezTo>
                  <a:pt x="5237" y="2090"/>
                  <a:pt x="5382" y="1740"/>
                  <a:pt x="5382" y="1376"/>
                </a:cubicBezTo>
                <a:lnTo>
                  <a:pt x="5384" y="1376"/>
                </a:lnTo>
                <a:lnTo>
                  <a:pt x="5384" y="1376"/>
                </a:lnTo>
                <a:cubicBezTo>
                  <a:pt x="5384" y="1044"/>
                  <a:pt x="5516" y="726"/>
                  <a:pt x="5751" y="491"/>
                </a:cubicBezTo>
                <a:lnTo>
                  <a:pt x="5751" y="491"/>
                </a:lnTo>
                <a:cubicBezTo>
                  <a:pt x="5986" y="256"/>
                  <a:pt x="6304" y="124"/>
                  <a:pt x="6636" y="124"/>
                </a:cubicBezTo>
                <a:lnTo>
                  <a:pt x="6636" y="124"/>
                </a:lnTo>
                <a:cubicBezTo>
                  <a:pt x="6967" y="124"/>
                  <a:pt x="7285" y="256"/>
                  <a:pt x="7520" y="491"/>
                </a:cubicBezTo>
                <a:lnTo>
                  <a:pt x="7520" y="491"/>
                </a:lnTo>
                <a:cubicBezTo>
                  <a:pt x="7754" y="726"/>
                  <a:pt x="7886" y="1044"/>
                  <a:pt x="7886" y="1376"/>
                </a:cubicBezTo>
                <a:lnTo>
                  <a:pt x="7888" y="1376"/>
                </a:lnTo>
                <a:lnTo>
                  <a:pt x="7888" y="1376"/>
                </a:lnTo>
                <a:cubicBezTo>
                  <a:pt x="7888" y="1740"/>
                  <a:pt x="8033" y="2090"/>
                  <a:pt x="8292" y="2348"/>
                </a:cubicBezTo>
                <a:lnTo>
                  <a:pt x="8292" y="2348"/>
                </a:lnTo>
                <a:cubicBezTo>
                  <a:pt x="8550" y="2606"/>
                  <a:pt x="8900" y="2751"/>
                  <a:pt x="9264" y="2751"/>
                </a:cubicBezTo>
                <a:lnTo>
                  <a:pt x="9264" y="2751"/>
                </a:lnTo>
                <a:cubicBezTo>
                  <a:pt x="9630" y="2751"/>
                  <a:pt x="9980" y="2606"/>
                  <a:pt x="10238" y="2348"/>
                </a:cubicBezTo>
                <a:lnTo>
                  <a:pt x="10238" y="2348"/>
                </a:lnTo>
                <a:cubicBezTo>
                  <a:pt x="10496" y="2090"/>
                  <a:pt x="10641" y="1740"/>
                  <a:pt x="10641" y="1376"/>
                </a:cubicBezTo>
                <a:lnTo>
                  <a:pt x="10643" y="1376"/>
                </a:lnTo>
                <a:lnTo>
                  <a:pt x="10643" y="1376"/>
                </a:lnTo>
                <a:cubicBezTo>
                  <a:pt x="10643" y="1044"/>
                  <a:pt x="10774" y="726"/>
                  <a:pt x="11009" y="491"/>
                </a:cubicBezTo>
                <a:lnTo>
                  <a:pt x="11009" y="491"/>
                </a:lnTo>
                <a:cubicBezTo>
                  <a:pt x="11244" y="256"/>
                  <a:pt x="11562" y="124"/>
                  <a:pt x="11894" y="124"/>
                </a:cubicBezTo>
                <a:lnTo>
                  <a:pt x="11894" y="124"/>
                </a:lnTo>
                <a:cubicBezTo>
                  <a:pt x="12226" y="124"/>
                  <a:pt x="12545" y="256"/>
                  <a:pt x="12779" y="491"/>
                </a:cubicBezTo>
                <a:lnTo>
                  <a:pt x="12779" y="491"/>
                </a:lnTo>
                <a:cubicBezTo>
                  <a:pt x="12999" y="711"/>
                  <a:pt x="13129" y="1005"/>
                  <a:pt x="13144" y="1314"/>
                </a:cubicBezTo>
                <a:lnTo>
                  <a:pt x="13144" y="1314"/>
                </a:lnTo>
                <a:cubicBezTo>
                  <a:pt x="13146" y="1348"/>
                  <a:pt x="13174" y="1376"/>
                  <a:pt x="13208" y="1376"/>
                </a:cubicBezTo>
                <a:lnTo>
                  <a:pt x="13208" y="1376"/>
                </a:lnTo>
                <a:cubicBezTo>
                  <a:pt x="13243" y="1376"/>
                  <a:pt x="13270" y="1348"/>
                  <a:pt x="13269" y="1314"/>
                </a:cubicBezTo>
                <a:lnTo>
                  <a:pt x="13269" y="1314"/>
                </a:lnTo>
                <a:cubicBezTo>
                  <a:pt x="13254" y="972"/>
                  <a:pt x="13111" y="646"/>
                  <a:pt x="12867" y="403"/>
                </a:cubicBezTo>
                <a:lnTo>
                  <a:pt x="12867" y="403"/>
                </a:lnTo>
                <a:cubicBezTo>
                  <a:pt x="12609" y="145"/>
                  <a:pt x="12259" y="0"/>
                  <a:pt x="11894" y="0"/>
                </a:cubicBezTo>
                <a:lnTo>
                  <a:pt x="11894" y="0"/>
                </a:lnTo>
                <a:cubicBezTo>
                  <a:pt x="11530" y="0"/>
                  <a:pt x="11179" y="145"/>
                  <a:pt x="10921" y="403"/>
                </a:cubicBezTo>
                <a:lnTo>
                  <a:pt x="10921" y="403"/>
                </a:lnTo>
                <a:cubicBezTo>
                  <a:pt x="10663" y="661"/>
                  <a:pt x="10518" y="1011"/>
                  <a:pt x="10518" y="1376"/>
                </a:cubicBezTo>
                <a:lnTo>
                  <a:pt x="10516" y="1376"/>
                </a:lnTo>
                <a:lnTo>
                  <a:pt x="10516" y="1376"/>
                </a:lnTo>
                <a:cubicBezTo>
                  <a:pt x="10516" y="1707"/>
                  <a:pt x="10384" y="2025"/>
                  <a:pt x="10149" y="2260"/>
                </a:cubicBezTo>
                <a:lnTo>
                  <a:pt x="10149" y="2260"/>
                </a:lnTo>
                <a:cubicBezTo>
                  <a:pt x="9915" y="2495"/>
                  <a:pt x="9597" y="2627"/>
                  <a:pt x="9264" y="2627"/>
                </a:cubicBezTo>
                <a:lnTo>
                  <a:pt x="9264" y="2627"/>
                </a:lnTo>
                <a:cubicBezTo>
                  <a:pt x="8932" y="2627"/>
                  <a:pt x="8614" y="2495"/>
                  <a:pt x="8379" y="2260"/>
                </a:cubicBezTo>
                <a:lnTo>
                  <a:pt x="8379" y="2260"/>
                </a:lnTo>
                <a:cubicBezTo>
                  <a:pt x="8145" y="2025"/>
                  <a:pt x="8013" y="1707"/>
                  <a:pt x="8013" y="1376"/>
                </a:cubicBezTo>
                <a:lnTo>
                  <a:pt x="8011" y="1376"/>
                </a:lnTo>
                <a:lnTo>
                  <a:pt x="8011" y="1376"/>
                </a:lnTo>
                <a:cubicBezTo>
                  <a:pt x="8011" y="1011"/>
                  <a:pt x="7866" y="661"/>
                  <a:pt x="7608" y="403"/>
                </a:cubicBezTo>
                <a:lnTo>
                  <a:pt x="7608" y="403"/>
                </a:lnTo>
                <a:cubicBezTo>
                  <a:pt x="7350" y="145"/>
                  <a:pt x="7000" y="0"/>
                  <a:pt x="6636" y="0"/>
                </a:cubicBezTo>
                <a:lnTo>
                  <a:pt x="6636" y="0"/>
                </a:lnTo>
                <a:cubicBezTo>
                  <a:pt x="6271" y="0"/>
                  <a:pt x="5921" y="145"/>
                  <a:pt x="5663" y="403"/>
                </a:cubicBezTo>
                <a:lnTo>
                  <a:pt x="5663" y="403"/>
                </a:lnTo>
                <a:cubicBezTo>
                  <a:pt x="5405" y="661"/>
                  <a:pt x="5260" y="1011"/>
                  <a:pt x="5260" y="1376"/>
                </a:cubicBezTo>
                <a:lnTo>
                  <a:pt x="5258" y="1376"/>
                </a:lnTo>
                <a:lnTo>
                  <a:pt x="5258" y="1376"/>
                </a:lnTo>
                <a:cubicBezTo>
                  <a:pt x="5258" y="1707"/>
                  <a:pt x="5126" y="2025"/>
                  <a:pt x="4891" y="2260"/>
                </a:cubicBezTo>
                <a:lnTo>
                  <a:pt x="4891" y="2260"/>
                </a:lnTo>
                <a:cubicBezTo>
                  <a:pt x="4657" y="2495"/>
                  <a:pt x="4338" y="2627"/>
                  <a:pt x="4006" y="2627"/>
                </a:cubicBezTo>
                <a:lnTo>
                  <a:pt x="4006" y="2627"/>
                </a:lnTo>
                <a:cubicBezTo>
                  <a:pt x="3674" y="2627"/>
                  <a:pt x="3356" y="2495"/>
                  <a:pt x="3121" y="2260"/>
                </a:cubicBezTo>
                <a:lnTo>
                  <a:pt x="3121" y="2260"/>
                </a:lnTo>
                <a:cubicBezTo>
                  <a:pt x="2886" y="2025"/>
                  <a:pt x="2755" y="1707"/>
                  <a:pt x="2755" y="1376"/>
                </a:cubicBezTo>
                <a:lnTo>
                  <a:pt x="2752" y="1376"/>
                </a:ln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5;p7"/>
          <p:cNvSpPr/>
          <p:nvPr/>
        </p:nvSpPr>
        <p:spPr>
          <a:xfrm>
            <a:off x="2191897" y="3267006"/>
            <a:ext cx="1271614" cy="1268869"/>
          </a:xfrm>
          <a:custGeom>
            <a:avLst/>
            <a:gdLst/>
            <a:ahLst/>
            <a:cxnLst/>
            <a:rect l="l" t="t" r="r" b="b"/>
            <a:pathLst>
              <a:path w="2040" h="2039" extrusionOk="0">
                <a:moveTo>
                  <a:pt x="1020" y="0"/>
                </a:moveTo>
                <a:lnTo>
                  <a:pt x="1020" y="0"/>
                </a:lnTo>
                <a:cubicBezTo>
                  <a:pt x="1582" y="0"/>
                  <a:pt x="2039" y="456"/>
                  <a:pt x="2039" y="1019"/>
                </a:cubicBezTo>
                <a:lnTo>
                  <a:pt x="2039" y="1019"/>
                </a:lnTo>
                <a:cubicBezTo>
                  <a:pt x="2039" y="1581"/>
                  <a:pt x="1582" y="2038"/>
                  <a:pt x="1020" y="2038"/>
                </a:cubicBezTo>
                <a:lnTo>
                  <a:pt x="1020" y="2038"/>
                </a:lnTo>
                <a:cubicBezTo>
                  <a:pt x="457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7" y="0"/>
                  <a:pt x="102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66;p7"/>
          <p:cNvSpPr/>
          <p:nvPr/>
        </p:nvSpPr>
        <p:spPr>
          <a:xfrm>
            <a:off x="3823299" y="3267006"/>
            <a:ext cx="1271614" cy="1268869"/>
          </a:xfrm>
          <a:custGeom>
            <a:avLst/>
            <a:gdLst/>
            <a:ahLst/>
            <a:cxnLst/>
            <a:rect l="l" t="t" r="r" b="b"/>
            <a:pathLst>
              <a:path w="2040" h="2039" extrusionOk="0">
                <a:moveTo>
                  <a:pt x="1019" y="0"/>
                </a:moveTo>
                <a:lnTo>
                  <a:pt x="1019" y="0"/>
                </a:lnTo>
                <a:cubicBezTo>
                  <a:pt x="1582" y="0"/>
                  <a:pt x="2039" y="456"/>
                  <a:pt x="2039" y="1019"/>
                </a:cubicBezTo>
                <a:lnTo>
                  <a:pt x="2039" y="1019"/>
                </a:lnTo>
                <a:cubicBezTo>
                  <a:pt x="2039" y="1581"/>
                  <a:pt x="1582" y="2038"/>
                  <a:pt x="1019" y="2038"/>
                </a:cubicBezTo>
                <a:lnTo>
                  <a:pt x="1019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9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7;p7"/>
          <p:cNvSpPr/>
          <p:nvPr/>
        </p:nvSpPr>
        <p:spPr>
          <a:xfrm>
            <a:off x="5468433" y="3267006"/>
            <a:ext cx="1268869" cy="1268869"/>
          </a:xfrm>
          <a:custGeom>
            <a:avLst/>
            <a:gdLst/>
            <a:ahLst/>
            <a:cxnLst/>
            <a:rect l="l" t="t" r="r" b="b"/>
            <a:pathLst>
              <a:path w="2039" h="2039" extrusionOk="0">
                <a:moveTo>
                  <a:pt x="1019" y="0"/>
                </a:moveTo>
                <a:lnTo>
                  <a:pt x="1019" y="0"/>
                </a:lnTo>
                <a:cubicBezTo>
                  <a:pt x="1581" y="0"/>
                  <a:pt x="2038" y="456"/>
                  <a:pt x="2038" y="1019"/>
                </a:cubicBezTo>
                <a:lnTo>
                  <a:pt x="2038" y="1019"/>
                </a:lnTo>
                <a:cubicBezTo>
                  <a:pt x="2038" y="1581"/>
                  <a:pt x="1581" y="2038"/>
                  <a:pt x="1019" y="2038"/>
                </a:cubicBezTo>
                <a:lnTo>
                  <a:pt x="1019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9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8;p7"/>
          <p:cNvSpPr/>
          <p:nvPr/>
        </p:nvSpPr>
        <p:spPr>
          <a:xfrm>
            <a:off x="7091596" y="3267006"/>
            <a:ext cx="1271614" cy="1268869"/>
          </a:xfrm>
          <a:custGeom>
            <a:avLst/>
            <a:gdLst/>
            <a:ahLst/>
            <a:cxnLst/>
            <a:rect l="l" t="t" r="r" b="b"/>
            <a:pathLst>
              <a:path w="2040" h="2039" extrusionOk="0">
                <a:moveTo>
                  <a:pt x="1020" y="0"/>
                </a:moveTo>
                <a:lnTo>
                  <a:pt x="1020" y="0"/>
                </a:lnTo>
                <a:cubicBezTo>
                  <a:pt x="1582" y="0"/>
                  <a:pt x="2039" y="456"/>
                  <a:pt x="2039" y="1019"/>
                </a:cubicBezTo>
                <a:lnTo>
                  <a:pt x="2039" y="1019"/>
                </a:lnTo>
                <a:cubicBezTo>
                  <a:pt x="2039" y="1581"/>
                  <a:pt x="1582" y="2038"/>
                  <a:pt x="1020" y="2038"/>
                </a:cubicBezTo>
                <a:lnTo>
                  <a:pt x="1020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20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9;p7"/>
          <p:cNvSpPr/>
          <p:nvPr/>
        </p:nvSpPr>
        <p:spPr>
          <a:xfrm>
            <a:off x="8755956" y="3267006"/>
            <a:ext cx="1268869" cy="1268869"/>
          </a:xfrm>
          <a:custGeom>
            <a:avLst/>
            <a:gdLst/>
            <a:ahLst/>
            <a:cxnLst/>
            <a:rect l="l" t="t" r="r" b="b"/>
            <a:pathLst>
              <a:path w="2039" h="2039" extrusionOk="0">
                <a:moveTo>
                  <a:pt x="1019" y="0"/>
                </a:moveTo>
                <a:lnTo>
                  <a:pt x="1019" y="0"/>
                </a:lnTo>
                <a:cubicBezTo>
                  <a:pt x="1582" y="0"/>
                  <a:pt x="2038" y="456"/>
                  <a:pt x="2038" y="1019"/>
                </a:cubicBezTo>
                <a:lnTo>
                  <a:pt x="2038" y="1019"/>
                </a:lnTo>
                <a:cubicBezTo>
                  <a:pt x="2038" y="1581"/>
                  <a:pt x="1582" y="2038"/>
                  <a:pt x="1019" y="2038"/>
                </a:cubicBezTo>
                <a:lnTo>
                  <a:pt x="1019" y="2038"/>
                </a:lnTo>
                <a:cubicBezTo>
                  <a:pt x="456" y="2038"/>
                  <a:pt x="0" y="1581"/>
                  <a:pt x="0" y="1019"/>
                </a:cubicBezTo>
                <a:lnTo>
                  <a:pt x="0" y="1019"/>
                </a:lnTo>
                <a:cubicBezTo>
                  <a:pt x="0" y="456"/>
                  <a:pt x="456" y="0"/>
                  <a:pt x="1019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70;p7"/>
          <p:cNvSpPr/>
          <p:nvPr/>
        </p:nvSpPr>
        <p:spPr>
          <a:xfrm>
            <a:off x="3567878" y="3761371"/>
            <a:ext cx="140071" cy="140071"/>
          </a:xfrm>
          <a:custGeom>
            <a:avLst/>
            <a:gdLst/>
            <a:ahLst/>
            <a:cxnLst/>
            <a:rect l="l" t="t" r="r" b="b"/>
            <a:pathLst>
              <a:path w="226" h="225" extrusionOk="0">
                <a:moveTo>
                  <a:pt x="112" y="0"/>
                </a:moveTo>
                <a:lnTo>
                  <a:pt x="112" y="0"/>
                </a:lnTo>
                <a:cubicBezTo>
                  <a:pt x="175" y="0"/>
                  <a:pt x="225" y="50"/>
                  <a:pt x="225" y="112"/>
                </a:cubicBezTo>
                <a:lnTo>
                  <a:pt x="225" y="112"/>
                </a:lnTo>
                <a:cubicBezTo>
                  <a:pt x="225" y="174"/>
                  <a:pt x="175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71;p7"/>
          <p:cNvSpPr/>
          <p:nvPr/>
        </p:nvSpPr>
        <p:spPr>
          <a:xfrm>
            <a:off x="5213011" y="3761371"/>
            <a:ext cx="140070" cy="140071"/>
          </a:xfrm>
          <a:custGeom>
            <a:avLst/>
            <a:gdLst/>
            <a:ahLst/>
            <a:cxnLst/>
            <a:rect l="l" t="t" r="r" b="b"/>
            <a:pathLst>
              <a:path w="225" h="225" extrusionOk="0">
                <a:moveTo>
                  <a:pt x="112" y="0"/>
                </a:moveTo>
                <a:lnTo>
                  <a:pt x="112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72;p7"/>
          <p:cNvSpPr/>
          <p:nvPr/>
        </p:nvSpPr>
        <p:spPr>
          <a:xfrm>
            <a:off x="6844413" y="3761371"/>
            <a:ext cx="140070" cy="140071"/>
          </a:xfrm>
          <a:custGeom>
            <a:avLst/>
            <a:gdLst/>
            <a:ahLst/>
            <a:cxnLst/>
            <a:rect l="l" t="t" r="r" b="b"/>
            <a:pathLst>
              <a:path w="225" h="225" extrusionOk="0">
                <a:moveTo>
                  <a:pt x="111" y="0"/>
                </a:moveTo>
                <a:lnTo>
                  <a:pt x="111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1" y="224"/>
                </a:cubicBezTo>
                <a:lnTo>
                  <a:pt x="111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1" y="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3;p7"/>
          <p:cNvSpPr/>
          <p:nvPr/>
        </p:nvSpPr>
        <p:spPr>
          <a:xfrm>
            <a:off x="8489548" y="3761371"/>
            <a:ext cx="140071" cy="140071"/>
          </a:xfrm>
          <a:custGeom>
            <a:avLst/>
            <a:gdLst/>
            <a:ahLst/>
            <a:cxnLst/>
            <a:rect l="l" t="t" r="r" b="b"/>
            <a:pathLst>
              <a:path w="225" h="225" extrusionOk="0">
                <a:moveTo>
                  <a:pt x="112" y="0"/>
                </a:moveTo>
                <a:lnTo>
                  <a:pt x="112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Arial"/>
              <a:buNone/>
            </a:pPr>
            <a:endParaRPr sz="3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4;p7"/>
          <p:cNvSpPr/>
          <p:nvPr/>
        </p:nvSpPr>
        <p:spPr>
          <a:xfrm>
            <a:off x="2747384" y="4683293"/>
            <a:ext cx="160638" cy="5950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75;p7"/>
          <p:cNvSpPr/>
          <p:nvPr/>
        </p:nvSpPr>
        <p:spPr>
          <a:xfrm>
            <a:off x="4378786" y="2524569"/>
            <a:ext cx="160638" cy="5950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76;p7"/>
          <p:cNvSpPr/>
          <p:nvPr/>
        </p:nvSpPr>
        <p:spPr>
          <a:xfrm>
            <a:off x="6022548" y="4683293"/>
            <a:ext cx="160638" cy="5950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7;p7"/>
          <p:cNvSpPr/>
          <p:nvPr/>
        </p:nvSpPr>
        <p:spPr>
          <a:xfrm>
            <a:off x="7647083" y="2524569"/>
            <a:ext cx="160638" cy="5950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78;p7"/>
          <p:cNvSpPr/>
          <p:nvPr/>
        </p:nvSpPr>
        <p:spPr>
          <a:xfrm>
            <a:off x="9310071" y="4683293"/>
            <a:ext cx="160638" cy="5950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9;p7"/>
          <p:cNvSpPr txBox="1"/>
          <p:nvPr/>
        </p:nvSpPr>
        <p:spPr>
          <a:xfrm>
            <a:off x="1752276" y="5671505"/>
            <a:ext cx="2150854" cy="67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Get as many ideas as possible to pursue further</a:t>
            </a:r>
            <a:endParaRPr sz="1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180;p7"/>
          <p:cNvSpPr txBox="1"/>
          <p:nvPr/>
        </p:nvSpPr>
        <p:spPr>
          <a:xfrm>
            <a:off x="1927123" y="5334373"/>
            <a:ext cx="1868219" cy="3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Brainstorming</a:t>
            </a:r>
            <a:endParaRPr sz="1600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Google Shape;181;p7"/>
          <p:cNvSpPr txBox="1"/>
          <p:nvPr/>
        </p:nvSpPr>
        <p:spPr>
          <a:xfrm>
            <a:off x="4718987" y="5681337"/>
            <a:ext cx="2694535" cy="9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Further drill down on proposal to start to consider impact, resources &amp; ROI, and timeline</a:t>
            </a:r>
            <a:endParaRPr sz="1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" name="Google Shape;182;p7"/>
          <p:cNvSpPr txBox="1"/>
          <p:nvPr/>
        </p:nvSpPr>
        <p:spPr>
          <a:xfrm>
            <a:off x="4443643" y="5374028"/>
            <a:ext cx="33828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Proposal Feasibility &amp; Impact</a:t>
            </a:r>
            <a:endParaRPr sz="1600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Google Shape;183;p7"/>
          <p:cNvSpPr txBox="1"/>
          <p:nvPr/>
        </p:nvSpPr>
        <p:spPr>
          <a:xfrm>
            <a:off x="7921672" y="5642008"/>
            <a:ext cx="3188779" cy="9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Final proposals from each subcommittee will be consolidated and shared with Senior Administration</a:t>
            </a:r>
            <a:endParaRPr sz="1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" name="Google Shape;184;p7"/>
          <p:cNvSpPr txBox="1"/>
          <p:nvPr/>
        </p:nvSpPr>
        <p:spPr>
          <a:xfrm>
            <a:off x="7909158" y="5344531"/>
            <a:ext cx="31029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Submission of Proposals</a:t>
            </a:r>
            <a:endParaRPr sz="1600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Google Shape;185;p7"/>
          <p:cNvSpPr txBox="1"/>
          <p:nvPr/>
        </p:nvSpPr>
        <p:spPr>
          <a:xfrm>
            <a:off x="2900516" y="1589152"/>
            <a:ext cx="3018503" cy="98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Initial assessment to see what would be the greatest impact (financial) proposal – Information Requests</a:t>
            </a:r>
            <a:endParaRPr sz="1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" name="Google Shape;186;p7"/>
          <p:cNvSpPr txBox="1"/>
          <p:nvPr/>
        </p:nvSpPr>
        <p:spPr>
          <a:xfrm>
            <a:off x="3151324" y="1311013"/>
            <a:ext cx="23599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Information Gathering</a:t>
            </a:r>
            <a:endParaRPr sz="1600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187;p7"/>
          <p:cNvSpPr txBox="1"/>
          <p:nvPr/>
        </p:nvSpPr>
        <p:spPr>
          <a:xfrm>
            <a:off x="6651975" y="1648145"/>
            <a:ext cx="2150854" cy="67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Template for full proposal development</a:t>
            </a:r>
            <a:endParaRPr sz="1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" name="Google Shape;188;p7"/>
          <p:cNvSpPr txBox="1"/>
          <p:nvPr/>
        </p:nvSpPr>
        <p:spPr>
          <a:xfrm>
            <a:off x="6337445" y="1311013"/>
            <a:ext cx="27799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Full Proposal Development</a:t>
            </a:r>
            <a:endParaRPr sz="1600" b="1" i="0" u="none" strike="noStrike" cap="non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189;p7"/>
          <p:cNvSpPr txBox="1"/>
          <p:nvPr/>
        </p:nvSpPr>
        <p:spPr>
          <a:xfrm>
            <a:off x="2569459" y="3509026"/>
            <a:ext cx="5164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90;p7"/>
          <p:cNvSpPr txBox="1"/>
          <p:nvPr/>
        </p:nvSpPr>
        <p:spPr>
          <a:xfrm>
            <a:off x="4200861" y="3509026"/>
            <a:ext cx="5164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91;p7"/>
          <p:cNvSpPr txBox="1"/>
          <p:nvPr/>
        </p:nvSpPr>
        <p:spPr>
          <a:xfrm>
            <a:off x="5837756" y="3509026"/>
            <a:ext cx="5164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92;p7"/>
          <p:cNvSpPr txBox="1"/>
          <p:nvPr/>
        </p:nvSpPr>
        <p:spPr>
          <a:xfrm>
            <a:off x="7469158" y="3509026"/>
            <a:ext cx="5164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93;p7"/>
          <p:cNvSpPr txBox="1"/>
          <p:nvPr/>
        </p:nvSpPr>
        <p:spPr>
          <a:xfrm>
            <a:off x="9132146" y="3509026"/>
            <a:ext cx="5164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870535" y="6356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1742536" y="501938"/>
            <a:ext cx="9871199" cy="5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Resources and Templates</a:t>
            </a:r>
            <a:endParaRPr sz="2800" b="1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" name="Google Shape;199;p8"/>
          <p:cNvSpPr txBox="1">
            <a:spLocks/>
          </p:cNvSpPr>
          <p:nvPr/>
        </p:nvSpPr>
        <p:spPr>
          <a:xfrm>
            <a:off x="574040" y="1507007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2800" b="1" u="sng" dirty="0" smtClean="0"/>
              <a:t>Resources</a:t>
            </a:r>
            <a:endParaRPr lang="en-US" sz="2800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 smtClean="0"/>
              <a:t>Budget Office Team Members Assigned to each Focus Area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/>
              <a:t>Financial Data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 smtClean="0"/>
              <a:t>Office of Institutional Effectiveness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/>
              <a:t>Student Data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 smtClean="0"/>
              <a:t>Faculty &amp; Course Data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endParaRPr lang="en-US" sz="2000" dirty="0" smtClean="0"/>
          </a:p>
          <a:p>
            <a:pPr>
              <a:spcBef>
                <a:spcPts val="500"/>
              </a:spcBef>
              <a:buSzPts val="2400"/>
            </a:pPr>
            <a:r>
              <a:rPr lang="en-US" sz="2000" dirty="0" smtClean="0"/>
              <a:t>*Schedule – Committee with Resources Assigned in Google Drive</a:t>
            </a:r>
            <a:endParaRPr lang="en-US" sz="2000" dirty="0"/>
          </a:p>
        </p:txBody>
      </p:sp>
      <p:sp>
        <p:nvSpPr>
          <p:cNvPr id="6" name="Google Shape;200;p8"/>
          <p:cNvSpPr txBox="1">
            <a:spLocks/>
          </p:cNvSpPr>
          <p:nvPr/>
        </p:nvSpPr>
        <p:spPr>
          <a:xfrm>
            <a:off x="6202680" y="1507007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2800" b="1" u="sng" dirty="0" smtClean="0"/>
              <a:t>Templates &amp; Tools</a:t>
            </a:r>
            <a:endParaRPr lang="en-US" sz="2800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 smtClean="0"/>
              <a:t>Brainstorming spreadsheet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 smtClean="0"/>
              <a:t>Google Whiteboard (Jam)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 smtClean="0"/>
              <a:t>Impact Assessment Rubric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 smtClean="0"/>
              <a:t>Developing Proposals for Consideration &amp; Action Plans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955</Words>
  <Application>Microsoft Office PowerPoint</Application>
  <PresentationFormat>Widescreen</PresentationFormat>
  <Paragraphs>149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Times New Roman</vt:lpstr>
      <vt:lpstr>Poppins</vt:lpstr>
      <vt:lpstr>Lato Light</vt:lpstr>
      <vt:lpstr>Arial</vt:lpstr>
      <vt:lpstr>Office Theme</vt:lpstr>
      <vt:lpstr>University-Wide Budget Planning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Easton, Lisa C</dc:creator>
  <cp:lastModifiedBy>Gruppo, John D.</cp:lastModifiedBy>
  <cp:revision>12</cp:revision>
  <dcterms:modified xsi:type="dcterms:W3CDTF">2022-01-20T18:18:29Z</dcterms:modified>
</cp:coreProperties>
</file>