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7" r:id="rId1"/>
  </p:sldMasterIdLst>
  <p:notesMasterIdLst>
    <p:notesMasterId r:id="rId6"/>
  </p:notesMasterIdLst>
  <p:sldIdLst>
    <p:sldId id="267" r:id="rId2"/>
    <p:sldId id="285" r:id="rId3"/>
    <p:sldId id="289" r:id="rId4"/>
    <p:sldId id="290" r:id="rId5"/>
  </p:sldIdLst>
  <p:sldSz cx="12192000" cy="6858000"/>
  <p:notesSz cx="7315200" cy="96012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432">
          <p15:clr>
            <a:srgbClr val="9AA0A6"/>
          </p15:clr>
        </p15:guide>
        <p15:guide id="2" pos="399">
          <p15:clr>
            <a:srgbClr val="9AA0A6"/>
          </p15:clr>
        </p15:guide>
        <p15:guide id="3" pos="339">
          <p15:clr>
            <a:srgbClr val="9AA0A6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sa Easton" initials="" lastIdx="4" clrIdx="0"/>
  <p:cmAuthor id="1" name="Catherine Brennan" initials="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238F28D9-F4BC-46E0-BF3B-D67A097AF557}">
  <a:tblStyle styleId="{238F28D9-F4BC-46E0-BF3B-D67A097AF55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74" autoAdjust="0"/>
    <p:restoredTop sz="83509" autoAdjust="0"/>
  </p:normalViewPr>
  <p:slideViewPr>
    <p:cSldViewPr snapToGrid="0">
      <p:cViewPr varScale="1">
        <p:scale>
          <a:sx n="44" d="100"/>
          <a:sy n="44" d="100"/>
        </p:scale>
        <p:origin x="1020" y="260"/>
      </p:cViewPr>
      <p:guideLst>
        <p:guide orient="horz" pos="432"/>
        <p:guide pos="399"/>
        <p:guide pos="3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143587" y="0"/>
            <a:ext cx="3169920" cy="4817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777875" y="1200150"/>
            <a:ext cx="5759450" cy="32400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9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143587" y="9119475"/>
            <a:ext cx="3169920" cy="4817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637" tIns="48305" rIns="96637" bIns="48305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‹#›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26EE608C-B3B4-9635-A1CE-58AFB1F455F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5956A419-4F38-48A3-B849-88EF93111278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75918BDB-9200-8F27-6C38-F50213E3E5E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EA9F140D-26E7-A173-93F0-267ED59382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3</a:t>
            </a:fld>
            <a:endParaRPr lang="en-US"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98671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8"/>
          <p:cNvSpPr txBox="1">
            <a:spLocks noGrp="1"/>
          </p:cNvSpPr>
          <p:nvPr>
            <p:ph type="title"/>
          </p:nvPr>
        </p:nvSpPr>
        <p:spPr>
          <a:xfrm>
            <a:off x="2389717" y="4800600"/>
            <a:ext cx="7315200" cy="5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667" b="1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8"/>
          <p:cNvSpPr>
            <a:spLocks noGrp="1"/>
          </p:cNvSpPr>
          <p:nvPr>
            <p:ph type="pic" idx="2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43" name="Google Shape;43;p8"/>
          <p:cNvSpPr txBox="1">
            <a:spLocks noGrp="1"/>
          </p:cNvSpPr>
          <p:nvPr>
            <p:ph type="body" idx="1"/>
          </p:nvPr>
        </p:nvSpPr>
        <p:spPr>
          <a:xfrm>
            <a:off x="2389717" y="5367337"/>
            <a:ext cx="7315200" cy="80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373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867"/>
            </a:lvl1pPr>
            <a:lvl2pPr marL="914400" lvl="1" indent="-228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600"/>
            </a:lvl2pPr>
            <a:lvl3pPr marL="1371600" lvl="2" indent="-228600" algn="l">
              <a:lnSpc>
                <a:spcPct val="100000"/>
              </a:lnSpc>
              <a:spcBef>
                <a:spcPts val="267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333"/>
            </a:lvl3pPr>
            <a:lvl4pPr marL="1828800" lvl="3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4pPr>
            <a:lvl5pPr marL="2286000" lvl="4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5pPr>
            <a:lvl6pPr marL="2743200" lvl="5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6pPr>
            <a:lvl7pPr marL="3200400" lvl="6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7pPr>
            <a:lvl8pPr marL="3657600" lvl="7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8pPr>
            <a:lvl9pPr marL="4114800" lvl="8" indent="-2286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1363133" y="912813"/>
            <a:ext cx="103632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 rot="5400000">
            <a:off x="4487333" y="-1143000"/>
            <a:ext cx="4114800" cy="1036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 rot="5400000">
            <a:off x="7839333" y="2209013"/>
            <a:ext cx="5183200" cy="25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 rot="5400000">
            <a:off x="2556133" y="-280187"/>
            <a:ext cx="5183200" cy="75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9046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D7E70E-CD11-4E6C-8E86-CE1912C03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02800-BA93-4807-872B-E99CD7EF33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F178A7-DB4B-4587-950C-61151C491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E7A3E-DA09-40EB-830B-07FE252A2868}" type="datetime1">
              <a:rPr lang="en-US" smtClean="0"/>
              <a:t>3/25/2025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E667B6-D199-402B-BB6A-1C01973C02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43C274-07DB-4226-A62E-89E3F3A16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5878D-E0FA-4500-92C9-30756060C5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630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363133" y="912813"/>
            <a:ext cx="10363200" cy="114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363133" y="1981200"/>
            <a:ext cx="103632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8300" algn="l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»"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/>
          <p:nvPr/>
        </p:nvSpPr>
        <p:spPr>
          <a:xfrm>
            <a:off x="0" y="6073775"/>
            <a:ext cx="12192000" cy="795200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3" name="Google Shape;13;p1" descr="NJIT_C_SD3_ko.eps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7134" y="6149976"/>
            <a:ext cx="2438401" cy="646113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1"/>
          <p:cNvSpPr/>
          <p:nvPr/>
        </p:nvSpPr>
        <p:spPr>
          <a:xfrm>
            <a:off x="0" y="6073775"/>
            <a:ext cx="12192000" cy="795200"/>
          </a:xfrm>
          <a:prstGeom prst="rect">
            <a:avLst/>
          </a:prstGeom>
          <a:solidFill>
            <a:srgbClr val="C80000"/>
          </a:solidFill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</a:pPr>
            <a:endParaRPr sz="3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" name="Google Shape;15;p1" descr="NJIT_C_SD3_ko.eps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347134" y="6149976"/>
            <a:ext cx="2438401" cy="646113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Google Shape;16;p1"/>
          <p:cNvSpPr txBox="1"/>
          <p:nvPr/>
        </p:nvSpPr>
        <p:spPr>
          <a:xfrm>
            <a:off x="11360533" y="6237750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733"/>
              <a:buFont typeface="Arial"/>
              <a:buNone/>
            </a:pPr>
            <a:fld id="{00000000-1234-1234-1234-123412341234}" type="slidenum">
              <a:rPr lang="en-US" sz="1733" b="0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733" b="0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8" r:id="rId4"/>
    <p:sldLayoutId id="2147483671" r:id="rId5"/>
  </p:sldLayoutIdLst>
  <p:transition spd="med"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>
            <a:extLst>
              <a:ext uri="{FF2B5EF4-FFF2-40B4-BE49-F238E27FC236}">
                <a16:creationId xmlns:a16="http://schemas.microsoft.com/office/drawing/2014/main" id="{7878B384-0F7A-1576-C0B9-1DA34F805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19400" y="1066800"/>
            <a:ext cx="6324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3" name="Text Box 6">
            <a:extLst>
              <a:ext uri="{FF2B5EF4-FFF2-40B4-BE49-F238E27FC236}">
                <a16:creationId xmlns:a16="http://schemas.microsoft.com/office/drawing/2014/main" id="{DE3C4564-33D1-58FC-719C-282D531377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3716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4" name="Text Box 8">
            <a:extLst>
              <a:ext uri="{FF2B5EF4-FFF2-40B4-BE49-F238E27FC236}">
                <a16:creationId xmlns:a16="http://schemas.microsoft.com/office/drawing/2014/main" id="{A70DA862-E86C-F743-ED36-DF0686E90F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0668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5125" name="Text Box 10">
            <a:extLst>
              <a:ext uri="{FF2B5EF4-FFF2-40B4-BE49-F238E27FC236}">
                <a16:creationId xmlns:a16="http://schemas.microsoft.com/office/drawing/2014/main" id="{C2D870A9-1D10-B018-A742-CBA95FDA46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524000"/>
            <a:ext cx="9144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22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400">
                <a:solidFill>
                  <a:schemeClr val="tx1"/>
                </a:solidFill>
                <a:latin typeface="ITC Stone Sans Std Semibold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2" name="Google Shape;55;p11">
            <a:extLst>
              <a:ext uri="{FF2B5EF4-FFF2-40B4-BE49-F238E27FC236}">
                <a16:creationId xmlns:a16="http://schemas.microsoft.com/office/drawing/2014/main" id="{9A280B9B-F5A1-6268-3DA2-B3D5F93D4A08}"/>
              </a:ext>
            </a:extLst>
          </p:cNvPr>
          <p:cNvSpPr txBox="1">
            <a:spLocks/>
          </p:cNvSpPr>
          <p:nvPr/>
        </p:nvSpPr>
        <p:spPr>
          <a:xfrm>
            <a:off x="1272600" y="1828800"/>
            <a:ext cx="9646800" cy="2712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60925" rIns="121900" bIns="609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lvl="0" indent="0" algn="ctr" rtl="0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None/>
              <a:defRPr sz="2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457200" marR="0" lvl="1" indent="0" algn="ctr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914400" marR="0" lvl="2" indent="0" algn="ctr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371600" marR="0" lvl="3" indent="0" algn="ctr" rtl="0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1828800" marR="0" lvl="4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286000" marR="0" lvl="5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2743200" marR="0" lvl="6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200400" marR="0" lvl="7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3657600" marR="0" lvl="8" indent="0" algn="ctr" rtl="0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Bef>
                <a:spcPts val="480"/>
              </a:spcBef>
              <a:buSzPts val="2000"/>
            </a:pPr>
            <a:r>
              <a:rPr lang="en-US" sz="6000" dirty="0">
                <a:solidFill>
                  <a:srgbClr val="C00000"/>
                </a:solidFill>
                <a:latin typeface="Aptos" panose="020B0004020202020204" pitchFamily="34" charset="0"/>
              </a:rPr>
              <a:t>Institute Faculty Meeting </a:t>
            </a:r>
            <a:endParaRPr lang="en-US" sz="6000" b="1" dirty="0">
              <a:solidFill>
                <a:srgbClr val="C00000"/>
              </a:solidFill>
              <a:latin typeface="Aptos" panose="020B0004020202020204" pitchFamily="34" charset="0"/>
              <a:ea typeface="Calibri"/>
              <a:cs typeface="Calibri"/>
              <a:sym typeface="Calibri"/>
            </a:endParaRPr>
          </a:p>
          <a:p>
            <a:pPr marL="135463">
              <a:spcBef>
                <a:spcPts val="480"/>
              </a:spcBef>
              <a:buSzPts val="2000"/>
            </a:pPr>
            <a:r>
              <a:rPr lang="en-US" sz="2400" b="1" dirty="0">
                <a:latin typeface="Aptos" panose="020B0004020202020204" pitchFamily="34" charset="0"/>
                <a:ea typeface="Calibri"/>
                <a:cs typeface="Calibri"/>
                <a:sym typeface="Calibri"/>
              </a:rPr>
              <a:t>March 26, 2025</a:t>
            </a:r>
            <a:endParaRPr lang="en-US" sz="2400" dirty="0">
              <a:latin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E7765-A72C-45D8-BC84-876C8CD5F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Agenda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4A0A8F-5331-3910-1029-7CFF7228C5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133" y="1359137"/>
            <a:ext cx="10363200" cy="4520290"/>
          </a:xfrm>
        </p:spPr>
        <p:txBody>
          <a:bodyPr/>
          <a:lstStyle/>
          <a:p>
            <a:pPr marL="5461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Convening of the Meeting</a:t>
            </a:r>
          </a:p>
          <a:p>
            <a:pPr marL="5461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Approval of the December 4, 2024, Institute Faculty Meeting minutes</a:t>
            </a:r>
          </a:p>
          <a:p>
            <a:pPr marL="5461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Faculty Senate Report (Fadi </a:t>
            </a:r>
            <a:r>
              <a:rPr lang="en-US" sz="2000" dirty="0" err="1">
                <a:latin typeface="Aptos" panose="020B0004020202020204" pitchFamily="34" charset="0"/>
              </a:rPr>
              <a:t>Deek</a:t>
            </a:r>
            <a:r>
              <a:rPr lang="en-US" sz="2000" dirty="0">
                <a:latin typeface="Aptos" panose="020B0004020202020204" pitchFamily="34" charset="0"/>
              </a:rPr>
              <a:t>, 10 Minutes)</a:t>
            </a:r>
          </a:p>
          <a:p>
            <a:pPr marL="5461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Motion on a 5-year Initial Chair Hire (</a:t>
            </a:r>
            <a:r>
              <a:rPr lang="en-US" sz="2000" dirty="0" err="1">
                <a:latin typeface="Aptos" panose="020B0004020202020204" pitchFamily="34" charset="0"/>
              </a:rPr>
              <a:t>Pelesko</a:t>
            </a:r>
            <a:r>
              <a:rPr lang="en-US" sz="2000" dirty="0">
                <a:latin typeface="Aptos" panose="020B0004020202020204" pitchFamily="34" charset="0"/>
              </a:rPr>
              <a:t> 5 Minutes)</a:t>
            </a:r>
          </a:p>
          <a:p>
            <a:pPr marL="5461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Updated Teaching Faculty Ranks proposal (Bunker/</a:t>
            </a:r>
            <a:r>
              <a:rPr lang="en-US" sz="2000" dirty="0" err="1">
                <a:latin typeface="Aptos" panose="020B0004020202020204" pitchFamily="34" charset="0"/>
              </a:rPr>
              <a:t>Pelesko</a:t>
            </a:r>
            <a:r>
              <a:rPr lang="en-US" sz="2000" dirty="0">
                <a:latin typeface="Aptos" panose="020B0004020202020204" pitchFamily="34" charset="0"/>
              </a:rPr>
              <a:t> 20 Minutes)</a:t>
            </a:r>
          </a:p>
          <a:p>
            <a:pPr marL="546100" indent="-457200" rtl="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Report of the President (Teik C. Lim, 15 Minutes)</a:t>
            </a:r>
          </a:p>
          <a:p>
            <a:pPr marL="546100" indent="-457200" rtl="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Report of the Provost (John </a:t>
            </a:r>
            <a:r>
              <a:rPr lang="en-US" sz="2000" dirty="0" err="1">
                <a:latin typeface="Aptos" panose="020B0004020202020204" pitchFamily="34" charset="0"/>
              </a:rPr>
              <a:t>Pelesko</a:t>
            </a:r>
            <a:r>
              <a:rPr lang="en-US" sz="2000" dirty="0">
                <a:latin typeface="Aptos" panose="020B0004020202020204" pitchFamily="34" charset="0"/>
              </a:rPr>
              <a:t>, 15 Minutes)</a:t>
            </a:r>
          </a:p>
          <a:p>
            <a:pPr marL="546100" indent="-457200" rtl="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VPFA Update (</a:t>
            </a:r>
            <a:r>
              <a:rPr lang="en-US" sz="2000" dirty="0" err="1">
                <a:latin typeface="Aptos" panose="020B0004020202020204" pitchFamily="34" charset="0"/>
              </a:rPr>
              <a:t>Wunmi</a:t>
            </a:r>
            <a:r>
              <a:rPr lang="en-US" sz="2000" dirty="0">
                <a:latin typeface="Aptos" panose="020B0004020202020204" pitchFamily="34" charset="0"/>
              </a:rPr>
              <a:t> Sadik 10 Minutes)</a:t>
            </a:r>
          </a:p>
          <a:p>
            <a:pPr marL="546100" indent="-457200">
              <a:lnSpc>
                <a:spcPct val="150000"/>
              </a:lnSpc>
              <a:buFont typeface="+mj-lt"/>
              <a:buAutoNum type="arabicPeriod"/>
            </a:pPr>
            <a:r>
              <a:rPr lang="en-US" sz="2000" dirty="0">
                <a:latin typeface="Aptos" panose="020B0004020202020204" pitchFamily="34" charset="0"/>
              </a:rPr>
              <a:t>New Business </a:t>
            </a:r>
          </a:p>
        </p:txBody>
      </p:sp>
    </p:spTree>
    <p:extLst>
      <p:ext uri="{BB962C8B-B14F-4D97-AF65-F5344CB8AC3E}">
        <p14:creationId xmlns:p14="http://schemas.microsoft.com/office/powerpoint/2010/main" val="44007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A1B285-12A3-653B-E3B2-213B19CDAB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5D404-3554-95BE-17D6-9427CCEBD8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Faculty Senate Report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D1AEC7-DB31-CCCD-A0B2-813527ECD6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63133" y="1981200"/>
            <a:ext cx="10363200" cy="4406537"/>
          </a:xfrm>
        </p:spPr>
        <p:txBody>
          <a:bodyPr/>
          <a:lstStyle/>
          <a:p>
            <a:pPr marL="101600" indent="0">
              <a:buNone/>
            </a:pPr>
            <a:r>
              <a:rPr lang="en-US" sz="2000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Teaching Faculty Ranks </a:t>
            </a:r>
            <a:r>
              <a:rPr lang="en-US" sz="2000" dirty="0">
                <a:solidFill>
                  <a:srgbClr val="000000"/>
                </a:solidFill>
                <a:latin typeface="Aptos" panose="020B0004020202020204" pitchFamily="34" charset="0"/>
              </a:rPr>
              <a:t>Update</a:t>
            </a:r>
            <a:endParaRPr lang="en-US" sz="20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Faculty Senate vote</a:t>
            </a:r>
          </a:p>
          <a:p>
            <a:pPr lvl="1">
              <a:buFont typeface="+mj-lt"/>
              <a:buAutoNum type="alphaLcPeriod"/>
            </a:pPr>
            <a:r>
              <a:rPr lang="en-US" b="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</a:rPr>
              <a:t>CFRR Faculty Handbook Revisions</a:t>
            </a:r>
          </a:p>
          <a:p>
            <a:pPr marL="88900" indent="0">
              <a:buNone/>
            </a:pPr>
            <a:endParaRPr lang="en-US" sz="200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marL="88900" indent="0">
              <a:buNone/>
            </a:pPr>
            <a:r>
              <a:rPr lang="en-US" sz="2000" dirty="0">
                <a:solidFill>
                  <a:srgbClr val="000000"/>
                </a:solidFill>
                <a:latin typeface="Aptos" panose="020B0004020202020204" pitchFamily="34" charset="0"/>
              </a:rPr>
              <a:t>Topics recently discussed at the Faculty Senate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Federal Actions:  Ad Hoc Task Force and Impact 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Administrators’ Review Process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Enrollment 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Departmental Chair Initial Appointment Terms</a:t>
            </a:r>
          </a:p>
          <a:p>
            <a:pPr lvl="1">
              <a:buFont typeface="+mj-lt"/>
              <a:buAutoNum type="alphaLcPeriod"/>
            </a:pPr>
            <a:r>
              <a:rPr lang="en-US" dirty="0">
                <a:solidFill>
                  <a:srgbClr val="000000"/>
                </a:solidFill>
                <a:latin typeface="Aptos" panose="020B0004020202020204" pitchFamily="34" charset="0"/>
              </a:rPr>
              <a:t>Space Needs Assessment Study Report</a:t>
            </a:r>
          </a:p>
          <a:p>
            <a:pPr lvl="1">
              <a:buFont typeface="+mj-lt"/>
              <a:buAutoNum type="alphaLcPeriod"/>
            </a:pPr>
            <a:endParaRPr lang="en-US" sz="1800" dirty="0">
              <a:solidFill>
                <a:srgbClr val="000000"/>
              </a:solidFill>
              <a:effectLst/>
              <a:latin typeface="Aptos" panose="020B00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46100" indent="-457200">
              <a:buAutoNum type="arabicPeriod"/>
            </a:pPr>
            <a:endParaRPr lang="en-US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70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0C7BA5-85E8-202A-8872-20212E8FED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E8E847-F6FF-5009-CDCD-1CB8A5E14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2412" y="250147"/>
            <a:ext cx="8880050" cy="1325563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 panose="020B0004020202020204" pitchFamily="34" charset="0"/>
              </a:rPr>
              <a:t>Next IFM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5DDCD9-EE0D-44BE-2AE4-1C4E6D09BD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2413" y="1981200"/>
            <a:ext cx="8880050" cy="1764535"/>
          </a:xfrm>
        </p:spPr>
        <p:txBody>
          <a:bodyPr/>
          <a:lstStyle/>
          <a:p>
            <a:pPr marL="88900" indent="0" algn="ctr">
              <a:buNone/>
            </a:pPr>
            <a:r>
              <a:rPr lang="en-US" sz="24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</a:rPr>
              <a:t>April 30</a:t>
            </a:r>
            <a:r>
              <a:rPr lang="en-US" sz="2400" i="0" u="none" strike="noStrike" baseline="30000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</a:rPr>
              <a:t>th</a:t>
            </a:r>
            <a:r>
              <a:rPr lang="en-US" sz="2400" i="0" u="none" strike="noStrike" baseline="0" dirty="0">
                <a:solidFill>
                  <a:srgbClr val="000000"/>
                </a:solidFill>
                <a:latin typeface="Aptos" panose="020B0004020202020204" pitchFamily="34" charset="0"/>
                <a:ea typeface="Calibri" panose="020F0502020204030204" pitchFamily="34" charset="0"/>
              </a:rPr>
              <a:t>, 2025</a:t>
            </a:r>
            <a:endParaRPr lang="en-US" sz="2400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pPr lvl="2">
              <a:buFont typeface="+mj-lt"/>
              <a:buAutoNum type="romanLcPeriod"/>
            </a:pPr>
            <a:endParaRPr lang="en-US" b="0" i="0" u="none" strike="noStrike" baseline="0" dirty="0">
              <a:solidFill>
                <a:srgbClr val="000000"/>
              </a:solidFill>
              <a:latin typeface="Aptos" panose="020B0004020202020204" pitchFamily="34" charset="0"/>
            </a:endParaRPr>
          </a:p>
          <a:p>
            <a:endParaRPr lang="en-US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546100" indent="-457200">
              <a:buAutoNum type="arabicPeriod"/>
            </a:pPr>
            <a:endParaRPr lang="en-US" sz="2000" dirty="0">
              <a:latin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701743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4781</TotalTime>
  <Words>145</Words>
  <Application>Microsoft Office PowerPoint</Application>
  <PresentationFormat>Widescreen</PresentationFormat>
  <Paragraphs>28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Aptos</vt:lpstr>
      <vt:lpstr>Blank Presentation</vt:lpstr>
      <vt:lpstr>PowerPoint Presentation</vt:lpstr>
      <vt:lpstr>Agenda</vt:lpstr>
      <vt:lpstr>Faculty Senate Report</vt:lpstr>
      <vt:lpstr>Next IFM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Easton, Lisa C</dc:creator>
  <cp:lastModifiedBy>Zarzycki, Andrzej</cp:lastModifiedBy>
  <cp:revision>262</cp:revision>
  <cp:lastPrinted>2023-09-18T13:43:52Z</cp:lastPrinted>
  <dcterms:modified xsi:type="dcterms:W3CDTF">2025-03-25T15:21:31Z</dcterms:modified>
</cp:coreProperties>
</file>