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7"/>
  </p:notesMasterIdLst>
  <p:sldIdLst>
    <p:sldId id="267" r:id="rId2"/>
    <p:sldId id="285" r:id="rId3"/>
    <p:sldId id="286" r:id="rId4"/>
    <p:sldId id="289" r:id="rId5"/>
    <p:sldId id="288" r:id="rId6"/>
  </p:sldIdLst>
  <p:sldSz cx="12192000" cy="6858000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">
          <p15:clr>
            <a:srgbClr val="9AA0A6"/>
          </p15:clr>
        </p15:guide>
        <p15:guide id="2" pos="399">
          <p15:clr>
            <a:srgbClr val="9AA0A6"/>
          </p15:clr>
        </p15:guide>
        <p15:guide id="3" pos="339">
          <p15:clr>
            <a:srgbClr val="9AA0A6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sa Easton" initials="" lastIdx="4" clrIdx="0"/>
  <p:cmAuthor id="1" name="Catherine Brennan" initials="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38F28D9-F4BC-46E0-BF3B-D67A097AF557}">
  <a:tblStyle styleId="{238F28D9-F4BC-46E0-BF3B-D67A097AF55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83509" autoAdjust="0"/>
  </p:normalViewPr>
  <p:slideViewPr>
    <p:cSldViewPr snapToGrid="0">
      <p:cViewPr varScale="1">
        <p:scale>
          <a:sx n="58" d="100"/>
          <a:sy n="58" d="100"/>
        </p:scale>
        <p:origin x="696" y="40"/>
      </p:cViewPr>
      <p:guideLst>
        <p:guide orient="horz" pos="432"/>
        <p:guide pos="399"/>
        <p:guide pos="3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19475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‹#›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26EE608C-B3B4-9635-A1CE-58AFB1F455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5956A419-4F38-48A3-B849-88EF93111278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75918BDB-9200-8F27-6C38-F50213E3E5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A9F140D-26E7-A173-93F0-267ED59382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67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8"/>
          <p:cNvSpPr txBox="1">
            <a:spLocks noGrp="1"/>
          </p:cNvSpPr>
          <p:nvPr>
            <p:ph type="body" idx="1"/>
          </p:nvPr>
        </p:nvSpPr>
        <p:spPr>
          <a:xfrm>
            <a:off x="2389717" y="5367337"/>
            <a:ext cx="7315200" cy="8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67"/>
            </a:lvl1pPr>
            <a:lvl2pPr marL="914400" lvl="1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600"/>
            </a:lvl2pPr>
            <a:lvl3pPr marL="1371600" lvl="2" indent="-228600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333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200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200"/>
            </a:lvl5pPr>
            <a:lvl6pPr marL="2743200" lvl="5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200"/>
            </a:lvl6pPr>
            <a:lvl7pPr marL="3200400" lvl="6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200"/>
            </a:lvl7pPr>
            <a:lvl8pPr marL="3657600" lvl="7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200"/>
            </a:lvl8pPr>
            <a:lvl9pPr marL="4114800" lvl="8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1363133" y="912813"/>
            <a:ext cx="10363200" cy="11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1"/>
          </p:nvPr>
        </p:nvSpPr>
        <p:spPr>
          <a:xfrm rot="5400000">
            <a:off x="4487333" y="-1143000"/>
            <a:ext cx="4114800" cy="103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>
            <a:spLocks noGrp="1"/>
          </p:cNvSpPr>
          <p:nvPr>
            <p:ph type="title"/>
          </p:nvPr>
        </p:nvSpPr>
        <p:spPr>
          <a:xfrm rot="5400000">
            <a:off x="7839333" y="2209013"/>
            <a:ext cx="5183200" cy="25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 rot="5400000">
            <a:off x="2556133" y="-280187"/>
            <a:ext cx="5183200" cy="75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9046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7E70E-CD11-4E6C-8E86-CE1912C03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02800-BA93-4807-872B-E99CD7EF3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F178A7-DB4B-4587-950C-61151C491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E7A3E-DA09-40EB-830B-07FE252A2868}" type="datetime1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E667B6-D199-402B-BB6A-1C01973C0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3C274-07DB-4226-A62E-89E3F3A16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5878D-E0FA-4500-92C9-30756060C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630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363133" y="912813"/>
            <a:ext cx="10363200" cy="11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363133" y="1981200"/>
            <a:ext cx="10363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830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/>
          <p:nvPr/>
        </p:nvSpPr>
        <p:spPr>
          <a:xfrm>
            <a:off x="0" y="6073775"/>
            <a:ext cx="12192000" cy="795200"/>
          </a:xfrm>
          <a:prstGeom prst="rect">
            <a:avLst/>
          </a:prstGeom>
          <a:solidFill>
            <a:srgbClr val="C80000"/>
          </a:solidFill>
          <a:ln>
            <a:noFill/>
          </a:ln>
        </p:spPr>
        <p:txBody>
          <a:bodyPr spcFirstLastPara="1" wrap="square" lIns="121900" tIns="60925" rIns="121900" bIns="609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" name="Google Shape;13;p1" descr="NJIT_C_SD3_ko.eps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47134" y="6149976"/>
            <a:ext cx="2438401" cy="646113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1"/>
          <p:cNvSpPr/>
          <p:nvPr/>
        </p:nvSpPr>
        <p:spPr>
          <a:xfrm>
            <a:off x="0" y="6073775"/>
            <a:ext cx="12192000" cy="795200"/>
          </a:xfrm>
          <a:prstGeom prst="rect">
            <a:avLst/>
          </a:prstGeom>
          <a:solidFill>
            <a:srgbClr val="C80000"/>
          </a:solidFill>
          <a:ln>
            <a:noFill/>
          </a:ln>
        </p:spPr>
        <p:txBody>
          <a:bodyPr spcFirstLastPara="1" wrap="square" lIns="121900" tIns="60925" rIns="121900" bIns="609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" name="Google Shape;15;p1" descr="NJIT_C_SD3_ko.eps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47134" y="6149976"/>
            <a:ext cx="2438401" cy="646113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"/>
          <p:cNvSpPr txBox="1"/>
          <p:nvPr/>
        </p:nvSpPr>
        <p:spPr>
          <a:xfrm>
            <a:off x="11360533" y="6237750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33"/>
              <a:buFont typeface="Arial"/>
              <a:buNone/>
            </a:pPr>
            <a:fld id="{00000000-1234-1234-1234-123412341234}" type="slidenum">
              <a:rPr lang="en-US" sz="1733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733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8" r:id="rId4"/>
    <p:sldLayoutId id="2147483671" r:id="rId5"/>
  </p:sldLayoutIdLst>
  <p:transition spd="med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>
            <a:extLst>
              <a:ext uri="{FF2B5EF4-FFF2-40B4-BE49-F238E27FC236}">
                <a16:creationId xmlns:a16="http://schemas.microsoft.com/office/drawing/2014/main" id="{7878B384-0F7A-1576-C0B9-1DA34F805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066800"/>
            <a:ext cx="632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5123" name="Text Box 6">
            <a:extLst>
              <a:ext uri="{FF2B5EF4-FFF2-40B4-BE49-F238E27FC236}">
                <a16:creationId xmlns:a16="http://schemas.microsoft.com/office/drawing/2014/main" id="{DE3C4564-33D1-58FC-719C-282D53137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371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5124" name="Text Box 8">
            <a:extLst>
              <a:ext uri="{FF2B5EF4-FFF2-40B4-BE49-F238E27FC236}">
                <a16:creationId xmlns:a16="http://schemas.microsoft.com/office/drawing/2014/main" id="{A70DA862-E86C-F743-ED36-DF0686E90F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066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5125" name="Text Box 10">
            <a:extLst>
              <a:ext uri="{FF2B5EF4-FFF2-40B4-BE49-F238E27FC236}">
                <a16:creationId xmlns:a16="http://schemas.microsoft.com/office/drawing/2014/main" id="{C2D870A9-1D10-B018-A742-CBA95FDA4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5240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2" name="Google Shape;55;p11">
            <a:extLst>
              <a:ext uri="{FF2B5EF4-FFF2-40B4-BE49-F238E27FC236}">
                <a16:creationId xmlns:a16="http://schemas.microsoft.com/office/drawing/2014/main" id="{9A280B9B-F5A1-6268-3DA2-B3D5F93D4A08}"/>
              </a:ext>
            </a:extLst>
          </p:cNvPr>
          <p:cNvSpPr txBox="1">
            <a:spLocks/>
          </p:cNvSpPr>
          <p:nvPr/>
        </p:nvSpPr>
        <p:spPr>
          <a:xfrm>
            <a:off x="1272600" y="1828800"/>
            <a:ext cx="9646800" cy="271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25" rIns="121900" bIns="609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Bef>
                <a:spcPts val="480"/>
              </a:spcBef>
              <a:buSzPts val="2000"/>
            </a:pPr>
            <a:r>
              <a:rPr lang="en-US" sz="6000" dirty="0">
                <a:solidFill>
                  <a:srgbClr val="C00000"/>
                </a:solidFill>
                <a:latin typeface="Aptos" panose="020B0004020202020204" pitchFamily="34" charset="0"/>
              </a:rPr>
              <a:t>Institute Faculty Meeting </a:t>
            </a:r>
            <a:endParaRPr lang="en-US" sz="6000" b="1" dirty="0">
              <a:solidFill>
                <a:srgbClr val="C00000"/>
              </a:solidFill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  <a:p>
            <a:pPr marL="135463">
              <a:spcBef>
                <a:spcPts val="480"/>
              </a:spcBef>
              <a:buSzPts val="2000"/>
            </a:pPr>
            <a:r>
              <a:rPr lang="en-US" sz="2400" b="1" dirty="0">
                <a:latin typeface="Aptos" panose="020B0004020202020204" pitchFamily="34" charset="0"/>
                <a:ea typeface="Calibri"/>
                <a:cs typeface="Calibri"/>
                <a:sym typeface="Calibri"/>
              </a:rPr>
              <a:t>October 23, 2024</a:t>
            </a:r>
            <a:endParaRPr lang="en-US" sz="2400"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E7765-A72C-45D8-BC84-876C8CD5F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2412" y="250147"/>
            <a:ext cx="888005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Aptos" panose="020B0004020202020204" pitchFamily="34" charset="0"/>
              </a:rPr>
              <a:t>Agenda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4A0A8F-5331-3910-1029-7CFF7228C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3133" y="1575710"/>
            <a:ext cx="10363200" cy="4520290"/>
          </a:xfrm>
        </p:spPr>
        <p:txBody>
          <a:bodyPr/>
          <a:lstStyle/>
          <a:p>
            <a:pPr marL="88900" indent="0">
              <a:lnSpc>
                <a:spcPct val="150000"/>
              </a:lnSpc>
              <a:buNone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1.  Convening of the Meeting</a:t>
            </a:r>
            <a:br>
              <a:rPr lang="en-US" sz="2000" dirty="0">
                <a:latin typeface="Aptos" panose="020B0004020202020204" pitchFamily="34" charset="0"/>
              </a:rPr>
            </a:br>
            <a:r>
              <a:rPr lang="en-US" sz="20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2.  Approval of the April 30th, 2024 Institute Faculty Meeting Minutes</a:t>
            </a:r>
            <a:br>
              <a:rPr lang="en-US" sz="2000" dirty="0">
                <a:latin typeface="Aptos" panose="020B0004020202020204" pitchFamily="34" charset="0"/>
              </a:rPr>
            </a:br>
            <a:r>
              <a:rPr lang="en-US" sz="20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3.  Faculty Senate Report (Andrzej Zarzycki, 10 Minutes)</a:t>
            </a:r>
            <a:br>
              <a:rPr lang="en-US" sz="2000" dirty="0">
                <a:latin typeface="Aptos" panose="020B0004020202020204" pitchFamily="34" charset="0"/>
              </a:rPr>
            </a:br>
            <a:r>
              <a:rPr lang="en-US" sz="20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4.  Report of the Provost (John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Pelesko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, 10 Minutes)</a:t>
            </a:r>
            <a:br>
              <a:rPr lang="en-US" sz="2000" dirty="0">
                <a:latin typeface="Aptos" panose="020B0004020202020204" pitchFamily="34" charset="0"/>
              </a:rPr>
            </a:br>
            <a:r>
              <a:rPr lang="en-US" sz="20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5.  Introduction, Vice Provost for Faculty Affairs, (Omowunmi Sadik, 10 Minutes)</a:t>
            </a:r>
            <a:br>
              <a:rPr lang="en-US" sz="2000" dirty="0">
                <a:latin typeface="Aptos" panose="020B0004020202020204" pitchFamily="34" charset="0"/>
              </a:rPr>
            </a:br>
            <a:r>
              <a:rPr lang="en-US" sz="20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6.  Discussion of Teaching Faculty Proposal (D. Bunker, 20 minutes presentation,       	30 minutes discussion)</a:t>
            </a:r>
            <a:br>
              <a:rPr lang="en-US" sz="2000" dirty="0">
                <a:latin typeface="Aptos" panose="020B0004020202020204" pitchFamily="34" charset="0"/>
              </a:rPr>
            </a:br>
            <a:r>
              <a:rPr lang="en-US" sz="20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7.  New Business </a:t>
            </a:r>
            <a:endParaRPr lang="en-US" sz="20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07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74609-4E44-8641-8254-4E4C194C7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37432-A683-6B81-11FF-8071F2115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2412" y="250147"/>
            <a:ext cx="888005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Aptos" panose="020B0004020202020204" pitchFamily="34" charset="0"/>
              </a:rPr>
              <a:t>Faculty Senate Report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C0CA47-1438-0F0A-D7C8-E42C753F46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46100" indent="-457200"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New FS Vice President: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Fadi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Deek</a:t>
            </a:r>
            <a:endParaRPr lang="en-US" sz="20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546100" indent="-457200">
              <a:buAutoNum type="arabicPeriod"/>
            </a:pPr>
            <a:r>
              <a:rPr lang="en-US" sz="2000" dirty="0">
                <a:solidFill>
                  <a:srgbClr val="000000"/>
                </a:solidFill>
                <a:latin typeface="Aptos" panose="020B0004020202020204" pitchFamily="34" charset="0"/>
              </a:rPr>
              <a:t>New FS Executive Committee:</a:t>
            </a:r>
          </a:p>
          <a:p>
            <a:pPr marL="1517650" lvl="2" indent="-514350">
              <a:buFont typeface="+mj-lt"/>
              <a:buAutoNum type="alphaLcPeriod"/>
            </a:pPr>
            <a:r>
              <a:rPr lang="en-US" sz="2000" dirty="0">
                <a:latin typeface="Aptos" panose="020B0004020202020204" pitchFamily="34" charset="0"/>
              </a:rPr>
              <a:t>Daniel Bunker, JHCSLA (past president)</a:t>
            </a:r>
          </a:p>
          <a:p>
            <a:pPr marL="1517650" lvl="2" indent="-514350">
              <a:buFont typeface="+mj-lt"/>
              <a:buAutoNum type="alphaLcPeriod"/>
            </a:pPr>
            <a:r>
              <a:rPr lang="en-US" sz="2000" dirty="0">
                <a:latin typeface="Aptos" panose="020B0004020202020204" pitchFamily="34" charset="0"/>
              </a:rPr>
              <a:t>Ashish </a:t>
            </a:r>
            <a:r>
              <a:rPr lang="en-US" sz="2000" dirty="0" err="1">
                <a:latin typeface="Aptos" panose="020B0004020202020204" pitchFamily="34" charset="0"/>
              </a:rPr>
              <a:t>Borgaonkar</a:t>
            </a:r>
            <a:r>
              <a:rPr lang="en-US" sz="2000" dirty="0">
                <a:latin typeface="Aptos" panose="020B0004020202020204" pitchFamily="34" charset="0"/>
              </a:rPr>
              <a:t>, NCE</a:t>
            </a:r>
          </a:p>
          <a:p>
            <a:pPr marL="1517650" lvl="2" indent="-514350">
              <a:buFont typeface="+mj-lt"/>
              <a:buAutoNum type="alphaLcPeriod"/>
            </a:pPr>
            <a:r>
              <a:rPr lang="en-US" sz="2000" dirty="0" err="1">
                <a:latin typeface="Aptos" panose="020B0004020202020204" pitchFamily="34" charset="0"/>
              </a:rPr>
              <a:t>Fadi</a:t>
            </a:r>
            <a:r>
              <a:rPr lang="en-US" sz="2000" dirty="0">
                <a:latin typeface="Aptos" panose="020B0004020202020204" pitchFamily="34" charset="0"/>
              </a:rPr>
              <a:t> </a:t>
            </a:r>
            <a:r>
              <a:rPr lang="en-US" sz="2000" dirty="0" err="1">
                <a:latin typeface="Aptos" panose="020B0004020202020204" pitchFamily="34" charset="0"/>
              </a:rPr>
              <a:t>Deek</a:t>
            </a:r>
            <a:r>
              <a:rPr lang="en-US" sz="2000" dirty="0">
                <a:latin typeface="Aptos" panose="020B0004020202020204" pitchFamily="34" charset="0"/>
              </a:rPr>
              <a:t>, YWCC (vice president)</a:t>
            </a:r>
          </a:p>
          <a:p>
            <a:pPr marL="1517650" lvl="2" indent="-514350">
              <a:buFont typeface="+mj-lt"/>
              <a:buAutoNum type="alphaLcPeriod"/>
            </a:pPr>
            <a:r>
              <a:rPr lang="en-US" sz="2000" dirty="0">
                <a:latin typeface="Aptos" panose="020B0004020202020204" pitchFamily="34" charset="0"/>
              </a:rPr>
              <a:t>Alison </a:t>
            </a:r>
            <a:r>
              <a:rPr lang="en-US" sz="2000" dirty="0" err="1">
                <a:latin typeface="Aptos" panose="020B0004020202020204" pitchFamily="34" charset="0"/>
              </a:rPr>
              <a:t>Lefkovitz</a:t>
            </a:r>
            <a:r>
              <a:rPr lang="en-US" sz="2000" dirty="0">
                <a:latin typeface="Aptos" panose="020B0004020202020204" pitchFamily="34" charset="0"/>
              </a:rPr>
              <a:t>, JHCSLA</a:t>
            </a:r>
          </a:p>
          <a:p>
            <a:pPr marL="1517650" lvl="2" indent="-514350">
              <a:buFont typeface="+mj-lt"/>
              <a:buAutoNum type="alphaLcPeriod"/>
            </a:pPr>
            <a:r>
              <a:rPr lang="en-US" sz="2000" dirty="0">
                <a:latin typeface="Aptos" panose="020B0004020202020204" pitchFamily="34" charset="0"/>
              </a:rPr>
              <a:t>David </a:t>
            </a:r>
            <a:r>
              <a:rPr lang="en-US" sz="2000" dirty="0" err="1">
                <a:latin typeface="Aptos" panose="020B0004020202020204" pitchFamily="34" charset="0"/>
              </a:rPr>
              <a:t>Horntrop</a:t>
            </a:r>
            <a:r>
              <a:rPr lang="en-US" sz="2000" dirty="0">
                <a:latin typeface="Aptos" panose="020B0004020202020204" pitchFamily="34" charset="0"/>
              </a:rPr>
              <a:t>, JHCSLA</a:t>
            </a:r>
          </a:p>
          <a:p>
            <a:pPr marL="1517650" lvl="2" indent="-514350">
              <a:buFont typeface="+mj-lt"/>
              <a:buAutoNum type="alphaLcPeriod"/>
            </a:pPr>
            <a:r>
              <a:rPr lang="en-US" sz="2000" b="0" i="0" dirty="0">
                <a:solidFill>
                  <a:srgbClr val="202124"/>
                </a:solidFill>
                <a:effectLst/>
                <a:latin typeface="Aptos" panose="020B0004020202020204" pitchFamily="34" charset="0"/>
              </a:rPr>
              <a:t>Yehoshua Perl, YWCC</a:t>
            </a:r>
          </a:p>
          <a:p>
            <a:pPr marL="1517650" lvl="2" indent="-514350">
              <a:buFont typeface="+mj-lt"/>
              <a:buAutoNum type="alphaLcPeriod"/>
            </a:pPr>
            <a:r>
              <a:rPr lang="en-US" sz="2000" dirty="0">
                <a:solidFill>
                  <a:srgbClr val="202124"/>
                </a:solidFill>
                <a:latin typeface="Aptos" panose="020B0004020202020204" pitchFamily="34" charset="0"/>
              </a:rPr>
              <a:t>Andrzej Zarzycki, HCAD (president)</a:t>
            </a:r>
          </a:p>
          <a:p>
            <a:pPr marL="88900" indent="0">
              <a:buNone/>
            </a:pP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546100" indent="-457200">
              <a:buAutoNum type="arabicPeriod"/>
            </a:pPr>
            <a:endParaRPr lang="en-US" sz="20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376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1B285-12A3-653B-E3B2-213B19CDA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5D404-3554-95BE-17D6-9427CCEBD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2412" y="250147"/>
            <a:ext cx="888005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Aptos" panose="020B0004020202020204" pitchFamily="34" charset="0"/>
              </a:rPr>
              <a:t>Faculty Senate Report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D1AEC7-DB31-CCCD-A0B2-813527ECD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3133" y="1981200"/>
            <a:ext cx="10363200" cy="4406537"/>
          </a:xfrm>
        </p:spPr>
        <p:txBody>
          <a:bodyPr/>
          <a:lstStyle/>
          <a:p>
            <a:pPr marL="546100" indent="-457200">
              <a:buFont typeface="+mj-lt"/>
              <a:buAutoNum type="arabicPeriod" startAt="3"/>
            </a:pPr>
            <a:r>
              <a:rPr lang="en-US" sz="20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  <a:ea typeface="Calibri" panose="020F0502020204030204" pitchFamily="34" charset="0"/>
              </a:rPr>
              <a:t>Topics recently discussed at the Faculty Senate and presented at the </a:t>
            </a:r>
            <a:r>
              <a:rPr lang="en-US" sz="20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Academic Affairs and Research Committee (</a:t>
            </a:r>
            <a:r>
              <a:rPr lang="en-US" sz="2000" i="0" u="none" strike="noStrike" baseline="0" dirty="0" err="1">
                <a:solidFill>
                  <a:srgbClr val="000000"/>
                </a:solidFill>
                <a:latin typeface="Aptos" panose="020B0004020202020204" pitchFamily="34" charset="0"/>
              </a:rPr>
              <a:t>BoT</a:t>
            </a:r>
            <a:r>
              <a:rPr lang="en-US" sz="20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)</a:t>
            </a:r>
          </a:p>
          <a:p>
            <a:pPr lvl="1">
              <a:buFont typeface="+mj-lt"/>
              <a:buAutoNum type="alphaLcPeriod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Teaching Faculty Ranks proposal, </a:t>
            </a:r>
          </a:p>
          <a:p>
            <a:pPr lvl="1">
              <a:buFont typeface="+mj-lt"/>
              <a:buAutoNum type="alphaLcPeriod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Needs Analysis--Sensor Deployment concerns, need to develop process with faculty and staff input, </a:t>
            </a:r>
          </a:p>
          <a:p>
            <a:pPr lvl="1">
              <a:buFont typeface="+mj-lt"/>
              <a:buAutoNum type="alphaLcPeriod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Continued parking issues and their impact on academics, </a:t>
            </a:r>
          </a:p>
          <a:p>
            <a:pPr lvl="1">
              <a:buFont typeface="+mj-lt"/>
              <a:buAutoNum type="alphaLcPeriod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Acceleration in faculty hiring and to develop retention strategies, high attrition of new faculty—increase higher rate to offset </a:t>
            </a:r>
          </a:p>
          <a:p>
            <a:pPr lvl="1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AI-focused initiatives on Campus and impact on academics</a:t>
            </a:r>
          </a:p>
          <a:p>
            <a:pPr lvl="2">
              <a:buFont typeface="+mj-lt"/>
              <a:buAutoNum type="romanLcPeriod"/>
            </a:pPr>
            <a:r>
              <a:rPr lang="en-US" sz="20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Policies, Best Practices, and Emerging Curricular Models (Marybeth Boger, Nikki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ptos" panose="020B0004020202020204" pitchFamily="34" charset="0"/>
              </a:rPr>
              <a:t>Bosca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, and Ioannis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ptos" panose="020B0004020202020204" pitchFamily="34" charset="0"/>
              </a:rPr>
              <a:t>Koutis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)</a:t>
            </a:r>
          </a:p>
          <a:p>
            <a:pPr lvl="2">
              <a:buFont typeface="+mj-lt"/>
              <a:buAutoNum type="romanLcPeriod"/>
            </a:pPr>
            <a:endParaRPr lang="en-US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546100" indent="-457200">
              <a:buAutoNum type="arabicPeriod"/>
            </a:pPr>
            <a:endParaRPr lang="en-US" sz="20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70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3829FF-566A-6476-B3D9-11E2298CA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FF20D-E8C5-4938-5424-0D70C5A94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2412" y="250147"/>
            <a:ext cx="888005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Aptos" panose="020B0004020202020204" pitchFamily="34" charset="0"/>
              </a:rPr>
              <a:t>Welcome New Faculty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C5B8C5A-E131-527D-552F-BBA2326DD6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908156"/>
              </p:ext>
            </p:extLst>
          </p:nvPr>
        </p:nvGraphicFramePr>
        <p:xfrm>
          <a:off x="232592" y="1998617"/>
          <a:ext cx="5613400" cy="2762250"/>
        </p:xfrm>
        <a:graphic>
          <a:graphicData uri="http://schemas.openxmlformats.org/drawingml/2006/table">
            <a:tbl>
              <a:tblPr>
                <a:tableStyleId>{238F28D9-F4BC-46E0-BF3B-D67A097AF557}</a:tableStyleId>
              </a:tblPr>
              <a:tblGrid>
                <a:gridCol w="2262414">
                  <a:extLst>
                    <a:ext uri="{9D8B030D-6E8A-4147-A177-3AD203B41FA5}">
                      <a16:colId xmlns:a16="http://schemas.microsoft.com/office/drawing/2014/main" val="3954578888"/>
                    </a:ext>
                  </a:extLst>
                </a:gridCol>
                <a:gridCol w="2296886">
                  <a:extLst>
                    <a:ext uri="{9D8B030D-6E8A-4147-A177-3AD203B41FA5}">
                      <a16:colId xmlns:a16="http://schemas.microsoft.com/office/drawing/2014/main" val="2191857943"/>
                    </a:ext>
                  </a:extLst>
                </a:gridCol>
                <a:gridCol w="1054100">
                  <a:extLst>
                    <a:ext uri="{9D8B030D-6E8A-4147-A177-3AD203B41FA5}">
                      <a16:colId xmlns:a16="http://schemas.microsoft.com/office/drawing/2014/main" val="2665682295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Emily Tancredi-Brice </a:t>
                      </a:r>
                      <a:r>
                        <a:rPr lang="en-US" sz="1100" b="1" u="none" strike="noStrike" dirty="0" err="1">
                          <a:effectLst/>
                        </a:rPr>
                        <a:t>Agbenyega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ADHC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ADHC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6693441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Guillermo Hugo Jimenez-Aleman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Chemistry &amp; Environmental Science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JHCSLA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0757790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Trang Bui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Mathematical Sciences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JHCSLA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8954693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Amir Sagiv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Mathematical Sciences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JHCSLA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3753001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Chenlu Shi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Mathematical Sciences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JHCSLA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8817414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 err="1">
                          <a:effectLst/>
                        </a:rPr>
                        <a:t>Xinyu</a:t>
                      </a:r>
                      <a:r>
                        <a:rPr lang="en-US" sz="1100" b="1" u="none" strike="noStrike" dirty="0">
                          <a:effectLst/>
                        </a:rPr>
                        <a:t> Zhao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Mathematical Sciences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JHCSLA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634158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Michelle Cirillo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Mathematical Sciences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JHCSLA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0091726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Mary Mitchell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History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JHCSLA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7365319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Michael Laudenbach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Humanities &amp; Social Sciences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JHCSLA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8266153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Laura Dickerman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Humanities &amp; Social Sciences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JHCSLA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019045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Andrew Burnside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Humanities &amp; Social Sciences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JHCSLA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8401201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Michael Nelson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Biological Sciences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JHCSLA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6846910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Hannah Berkin-Harper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Art and Design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HCAD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1589072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Hye Yeon Nam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Art and Design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HCAD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7387311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Sampath </a:t>
                      </a:r>
                      <a:r>
                        <a:rPr lang="en-US" sz="1100" b="1" u="none" strike="noStrike" dirty="0" err="1">
                          <a:effectLst/>
                        </a:rPr>
                        <a:t>Pediredla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Architecture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HCAD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4583468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C550CDD-949F-F6EF-F516-46A79944D6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940762"/>
              </p:ext>
            </p:extLst>
          </p:nvPr>
        </p:nvGraphicFramePr>
        <p:xfrm>
          <a:off x="6189254" y="1998617"/>
          <a:ext cx="5613400" cy="2946400"/>
        </p:xfrm>
        <a:graphic>
          <a:graphicData uri="http://schemas.openxmlformats.org/drawingml/2006/table">
            <a:tbl>
              <a:tblPr>
                <a:tableStyleId>{238F28D9-F4BC-46E0-BF3B-D67A097AF557}</a:tableStyleId>
              </a:tblPr>
              <a:tblGrid>
                <a:gridCol w="1729196">
                  <a:extLst>
                    <a:ext uri="{9D8B030D-6E8A-4147-A177-3AD203B41FA5}">
                      <a16:colId xmlns:a16="http://schemas.microsoft.com/office/drawing/2014/main" val="3461134143"/>
                    </a:ext>
                  </a:extLst>
                </a:gridCol>
                <a:gridCol w="2830104">
                  <a:extLst>
                    <a:ext uri="{9D8B030D-6E8A-4147-A177-3AD203B41FA5}">
                      <a16:colId xmlns:a16="http://schemas.microsoft.com/office/drawing/2014/main" val="3513554932"/>
                    </a:ext>
                  </a:extLst>
                </a:gridCol>
                <a:gridCol w="1054100">
                  <a:extLst>
                    <a:ext uri="{9D8B030D-6E8A-4147-A177-3AD203B41FA5}">
                      <a16:colId xmlns:a16="http://schemas.microsoft.com/office/drawing/2014/main" val="2749560841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Yue (Mark) Ma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MTSM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MTSM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3584126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Plavini Punyatoya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MTSM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MTSM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5663721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Jixing Li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MTSM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MTSM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277268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Bahareh Kargar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MTSM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MTSM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0834972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Wei Yin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School of Applied Engineering &amp; Technology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NCE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9784600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Roni Barak Ventura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School of Applied Engineering &amp; Technology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NCE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5169438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Behnam Ghalei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Chemical and Material Engineering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NCE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9777636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Xing Liu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Mechanical and Industrial Engineering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NCE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0330953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Zhifeng Kou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Biomedical Engineering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NCE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6571661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Yun Bai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Civil and Environmental Engineering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NCE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5754156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Lingxiao Wang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Data Science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YWCC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6019985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Lei Zhang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Informatics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YWCC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7696159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Erin Truesdell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Informatics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YWCC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3289439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Chenxi (Chelsea) Yuan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Informatics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YWCC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6666178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Jamie Payton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Dean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YWCC/Provost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4033901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Gabrielle </a:t>
                      </a:r>
                      <a:r>
                        <a:rPr lang="en-US" sz="1100" b="1" u="none" strike="noStrike" dirty="0" err="1">
                          <a:effectLst/>
                        </a:rPr>
                        <a:t>Esperdy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Dean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HCAD/Provost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084715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65817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4730</TotalTime>
  <Words>441</Words>
  <Application>Microsoft Office PowerPoint</Application>
  <PresentationFormat>Widescreen</PresentationFormat>
  <Paragraphs>119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Aptos</vt:lpstr>
      <vt:lpstr>Arial</vt:lpstr>
      <vt:lpstr>Blank Presentation</vt:lpstr>
      <vt:lpstr>PowerPoint Presentation</vt:lpstr>
      <vt:lpstr>Agenda</vt:lpstr>
      <vt:lpstr>Faculty Senate Report</vt:lpstr>
      <vt:lpstr>Faculty Senate Report</vt:lpstr>
      <vt:lpstr>Welcome New Faculty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Easton, Lisa C</dc:creator>
  <cp:lastModifiedBy>Zarzycki, Andrzej</cp:lastModifiedBy>
  <cp:revision>251</cp:revision>
  <cp:lastPrinted>2023-09-18T13:43:52Z</cp:lastPrinted>
  <dcterms:modified xsi:type="dcterms:W3CDTF">2024-10-23T15:49:55Z</dcterms:modified>
</cp:coreProperties>
</file>