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356" r:id="rId3"/>
    <p:sldId id="427" r:id="rId4"/>
    <p:sldId id="428" r:id="rId5"/>
    <p:sldId id="429" r:id="rId6"/>
    <p:sldId id="430" r:id="rId7"/>
    <p:sldId id="389" r:id="rId8"/>
    <p:sldId id="390" r:id="rId9"/>
    <p:sldId id="431" r:id="rId10"/>
    <p:sldId id="434" r:id="rId11"/>
    <p:sldId id="435" r:id="rId12"/>
    <p:sldId id="384" r:id="rId13"/>
    <p:sldId id="3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C60001"/>
    <a:srgbClr val="DAA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20" autoAdjust="0"/>
    <p:restoredTop sz="94660"/>
  </p:normalViewPr>
  <p:slideViewPr>
    <p:cSldViewPr snapToGrid="0">
      <p:cViewPr varScale="1">
        <p:scale>
          <a:sx n="115" d="100"/>
          <a:sy n="115" d="100"/>
        </p:scale>
        <p:origin x="108" y="4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28103B-FFB8-4311-83A6-BC6AAACE12F1}" type="datetimeFigureOut">
              <a:rPr lang="en-US" smtClean="0"/>
              <a:t>5/7/2021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493AA7-C649-4E05-9C00-FB1201397F8E}" type="slidenum">
              <a:rPr lang="en-US" smtClean="0"/>
              <a:t>‹#›</a:t>
            </a:fld>
            <a:endParaRPr lang="en-US" dirty="0"/>
          </a:p>
        </p:txBody>
      </p:sp>
    </p:spTree>
    <p:extLst>
      <p:ext uri="{BB962C8B-B14F-4D97-AF65-F5344CB8AC3E}">
        <p14:creationId xmlns:p14="http://schemas.microsoft.com/office/powerpoint/2010/main" val="3887480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p>
        </p:txBody>
      </p:sp>
    </p:spTree>
    <p:extLst>
      <p:ext uri="{BB962C8B-B14F-4D97-AF65-F5344CB8AC3E}">
        <p14:creationId xmlns:p14="http://schemas.microsoft.com/office/powerpoint/2010/main" val="531521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681106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427824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b="0" i="0">
                <a:latin typeface="ITC Stone Sans Std Medium" charset="0"/>
                <a:ea typeface="ITC Stone Sans Std Medium" charset="0"/>
                <a:cs typeface="ITC Stone Sans Std Medium" charset="0"/>
              </a:defRPr>
            </a:lvl1pPr>
            <a:lvl2pPr>
              <a:defRPr b="0" i="0">
                <a:latin typeface="ITC Stone Sans Std Medium" charset="0"/>
                <a:ea typeface="ITC Stone Sans Std Medium" charset="0"/>
                <a:cs typeface="ITC Stone Sans Std Medium" charset="0"/>
              </a:defRPr>
            </a:lvl2pPr>
            <a:lvl3pPr>
              <a:defRPr b="0" i="0">
                <a:latin typeface="ITC Stone Sans Std Medium" charset="0"/>
                <a:ea typeface="ITC Stone Sans Std Medium" charset="0"/>
                <a:cs typeface="ITC Stone Sans Std Medium" charset="0"/>
              </a:defRPr>
            </a:lvl3pPr>
            <a:lvl4pPr>
              <a:defRPr b="0" i="0">
                <a:latin typeface="ITC Stone Sans Std Medium" charset="0"/>
                <a:ea typeface="ITC Stone Sans Std Medium" charset="0"/>
                <a:cs typeface="ITC Stone Sans Std Medium" charset="0"/>
              </a:defRPr>
            </a:lvl4pPr>
            <a:lvl5pPr>
              <a:defRPr b="0" i="0">
                <a:latin typeface="ITC Stone Sans Std Medium" charset="0"/>
                <a:ea typeface="ITC Stone Sans Std Medium" charset="0"/>
                <a:cs typeface="ITC Stone Sans Std Medium"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236149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0">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2030070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493310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Edit Master text styles</a:t>
            </a:r>
          </a:p>
        </p:txBody>
      </p:sp>
      <p:sp>
        <p:nvSpPr>
          <p:cNvPr id="6" name="Content Placeholder 5"/>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200876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307748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8902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135501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n-US" dirty="0"/>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8E1318-5052-45B6-A44D-FA1A971D4F92}" type="datetimeFigureOut">
              <a:rPr lang="en-US" smtClean="0"/>
              <a:t>5/7/2021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9A2AF9-8151-426F-8D95-2FEEE2AF8A04}" type="slidenum">
              <a:rPr lang="en-US" smtClean="0"/>
              <a:t>‹#›</a:t>
            </a:fld>
            <a:endParaRPr lang="en-US" dirty="0"/>
          </a:p>
        </p:txBody>
      </p:sp>
    </p:spTree>
    <p:extLst>
      <p:ext uri="{BB962C8B-B14F-4D97-AF65-F5344CB8AC3E}">
        <p14:creationId xmlns:p14="http://schemas.microsoft.com/office/powerpoint/2010/main" val="364231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E1318-5052-45B6-A44D-FA1A971D4F92}" type="datetimeFigureOut">
              <a:rPr lang="en-US" smtClean="0"/>
              <a:t>5/7/2021</a:t>
            </a:fld>
            <a:endParaRPr lang="en-US" dirty="0"/>
          </a:p>
        </p:txBody>
      </p:sp>
      <p:sp>
        <p:nvSpPr>
          <p:cNvPr id="5" name="Footer Placeholder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A2AF9-8151-426F-8D95-2FEEE2AF8A04}" type="slidenum">
              <a:rPr lang="en-US" smtClean="0"/>
              <a:t>‹#›</a:t>
            </a:fld>
            <a:endParaRPr lang="en-US" dirty="0"/>
          </a:p>
        </p:txBody>
      </p:sp>
      <p:sp>
        <p:nvSpPr>
          <p:cNvPr id="7" name="Date Placeholder 1"/>
          <p:cNvSpPr txBox="1">
            <a:spLocks/>
          </p:cNvSpPr>
          <p:nvPr userDrawn="1"/>
        </p:nvSpPr>
        <p:spPr>
          <a:xfrm>
            <a:off x="838201" y="6356351"/>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E336B62-8DD0-4334-AD6E-43868F5409E0}" type="datetimeFigureOut">
              <a:rPr lang="en-US" sz="1800" smtClean="0"/>
              <a:pPr/>
              <a:t>5/7/2021</a:t>
            </a:fld>
            <a:endParaRPr lang="en-US" sz="1800" dirty="0"/>
          </a:p>
        </p:txBody>
      </p:sp>
      <p:sp>
        <p:nvSpPr>
          <p:cNvPr id="8" name="Slide Number Placeholder 3"/>
          <p:cNvSpPr txBox="1">
            <a:spLocks/>
          </p:cNvSpPr>
          <p:nvPr userDrawn="1"/>
        </p:nvSpPr>
        <p:spPr>
          <a:xfrm>
            <a:off x="8610601" y="6356351"/>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FD3E9B-3684-4A09-BB53-11A9D8372BBF}" type="slidenum">
              <a:rPr lang="en-US" sz="1800" smtClean="0"/>
              <a:pPr/>
              <a:t>‹#›</a:t>
            </a:fld>
            <a:endParaRPr lang="en-US" sz="1800" dirty="0"/>
          </a:p>
        </p:txBody>
      </p:sp>
      <p:sp>
        <p:nvSpPr>
          <p:cNvPr id="9" name="Rectangle 8"/>
          <p:cNvSpPr/>
          <p:nvPr userDrawn="1"/>
        </p:nvSpPr>
        <p:spPr>
          <a:xfrm>
            <a:off x="0" y="6057900"/>
            <a:ext cx="12192000" cy="800100"/>
          </a:xfrm>
          <a:prstGeom prst="rect">
            <a:avLst/>
          </a:prstGeom>
          <a:solidFill>
            <a:srgbClr val="D11D16"/>
          </a:solidFill>
          <a:ln>
            <a:solidFill>
              <a:srgbClr val="D11D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0" name="Picture 1" descr="footer-CSL.png"/>
          <p:cNvPicPr>
            <a:picLocks noChangeAspect="1"/>
          </p:cNvPicPr>
          <p:nvPr userDrawn="1"/>
        </p:nvPicPr>
        <p:blipFill rotWithShape="1">
          <a:blip r:embed="rId13">
            <a:extLst>
              <a:ext uri="{28A0092B-C50C-407E-A947-70E740481C1C}">
                <a14:useLocalDpi xmlns:a14="http://schemas.microsoft.com/office/drawing/2010/main" val="0"/>
              </a:ext>
            </a:extLst>
          </a:blip>
          <a:srcRect r="67849"/>
          <a:stretch/>
        </p:blipFill>
        <p:spPr bwMode="auto">
          <a:xfrm>
            <a:off x="54079" y="6057900"/>
            <a:ext cx="2939845" cy="800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 name="Picture 1" descr="footer-CSL.png"/>
          <p:cNvPicPr>
            <a:picLocks noChangeAspect="1"/>
          </p:cNvPicPr>
          <p:nvPr userDrawn="1"/>
        </p:nvPicPr>
        <p:blipFill rotWithShape="1">
          <a:blip r:embed="rId13">
            <a:extLst>
              <a:ext uri="{28A0092B-C50C-407E-A947-70E740481C1C}">
                <a14:useLocalDpi xmlns:a14="http://schemas.microsoft.com/office/drawing/2010/main" val="0"/>
              </a:ext>
            </a:extLst>
          </a:blip>
          <a:srcRect l="43011" t="27764" r="3522" b="19001"/>
          <a:stretch/>
        </p:blipFill>
        <p:spPr bwMode="auto">
          <a:xfrm>
            <a:off x="7302955" y="6242290"/>
            <a:ext cx="4889045" cy="4259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364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sz="4000" b="1" i="0" kern="1200">
          <a:solidFill>
            <a:schemeClr val="tx1"/>
          </a:solidFill>
          <a:latin typeface="ITC Stone Sans Std Semibold" charset="0"/>
          <a:ea typeface="ITC Stone Sans Std Semibold" charset="0"/>
          <a:cs typeface="ITC Stone Sans Std Semibold" charset="0"/>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sz="2800" b="0" i="0" kern="1200">
          <a:solidFill>
            <a:schemeClr val="tx1"/>
          </a:solidFill>
          <a:latin typeface="ITC Stone Sans Std Medium" charset="0"/>
          <a:ea typeface="ITC Stone Sans Std Medium" charset="0"/>
          <a:cs typeface="ITC Stone Sans Std Medium" charset="0"/>
        </a:defRPr>
      </a:lvl1pPr>
      <a:lvl2pPr marL="685808" indent="-228603" algn="l" defTabSz="914411" rtl="0" eaLnBrk="1" latinLnBrk="0" hangingPunct="1">
        <a:lnSpc>
          <a:spcPct val="90000"/>
        </a:lnSpc>
        <a:spcBef>
          <a:spcPts val="500"/>
        </a:spcBef>
        <a:buFont typeface="Arial" panose="020B0604020202020204" pitchFamily="34" charset="0"/>
        <a:buChar char="•"/>
        <a:defRPr sz="2400" b="0" i="0" kern="1200">
          <a:solidFill>
            <a:schemeClr val="tx1"/>
          </a:solidFill>
          <a:latin typeface="ITC Stone Sans Std Medium" charset="0"/>
          <a:ea typeface="ITC Stone Sans Std Medium" charset="0"/>
          <a:cs typeface="ITC Stone Sans Std Medium" charset="0"/>
        </a:defRPr>
      </a:lvl2pPr>
      <a:lvl3pPr marL="1143014" indent="-228603" algn="l" defTabSz="914411" rtl="0" eaLnBrk="1" latinLnBrk="0" hangingPunct="1">
        <a:lnSpc>
          <a:spcPct val="90000"/>
        </a:lnSpc>
        <a:spcBef>
          <a:spcPts val="500"/>
        </a:spcBef>
        <a:buFont typeface="Arial" panose="020B0604020202020204" pitchFamily="34" charset="0"/>
        <a:buChar char="•"/>
        <a:defRPr sz="2000" b="0" i="0" kern="1200">
          <a:solidFill>
            <a:schemeClr val="tx1"/>
          </a:solidFill>
          <a:latin typeface="ITC Stone Sans Std Medium" charset="0"/>
          <a:ea typeface="ITC Stone Sans Std Medium" charset="0"/>
          <a:cs typeface="ITC Stone Sans Std Medium" charset="0"/>
        </a:defRPr>
      </a:lvl3pPr>
      <a:lvl4pPr marL="1600220" indent="-228603" algn="l" defTabSz="914411" rtl="0" eaLnBrk="1" latinLnBrk="0" hangingPunct="1">
        <a:lnSpc>
          <a:spcPct val="90000"/>
        </a:lnSpc>
        <a:spcBef>
          <a:spcPts val="500"/>
        </a:spcBef>
        <a:buFont typeface="Arial" panose="020B0604020202020204" pitchFamily="34" charset="0"/>
        <a:buChar char="•"/>
        <a:defRPr sz="1800" b="0" i="0" kern="1200">
          <a:solidFill>
            <a:schemeClr val="tx1"/>
          </a:solidFill>
          <a:latin typeface="ITC Stone Sans Std Medium" charset="0"/>
          <a:ea typeface="ITC Stone Sans Std Medium" charset="0"/>
          <a:cs typeface="ITC Stone Sans Std Medium" charset="0"/>
        </a:defRPr>
      </a:lvl4pPr>
      <a:lvl5pPr marL="2057426" indent="-228603" algn="l" defTabSz="914411" rtl="0" eaLnBrk="1" latinLnBrk="0" hangingPunct="1">
        <a:lnSpc>
          <a:spcPct val="90000"/>
        </a:lnSpc>
        <a:spcBef>
          <a:spcPts val="500"/>
        </a:spcBef>
        <a:buFont typeface="Arial" panose="020B0604020202020204" pitchFamily="34" charset="0"/>
        <a:buChar char="•"/>
        <a:defRPr sz="1800" b="0" i="0" kern="1200">
          <a:solidFill>
            <a:schemeClr val="tx1"/>
          </a:solidFill>
          <a:latin typeface="ITC Stone Sans Std Medium" charset="0"/>
          <a:ea typeface="ITC Stone Sans Std Medium" charset="0"/>
          <a:cs typeface="ITC Stone Sans Std Medium" charset="0"/>
        </a:defRPr>
      </a:lvl5pPr>
      <a:lvl6pPr marL="2514632"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60001"/>
        </a:solidFill>
        <a:effectLst/>
      </p:bgPr>
    </p:bg>
    <p:spTree>
      <p:nvGrpSpPr>
        <p:cNvPr id="1" name=""/>
        <p:cNvGrpSpPr/>
        <p:nvPr/>
      </p:nvGrpSpPr>
      <p:grpSpPr>
        <a:xfrm>
          <a:off x="0" y="0"/>
          <a:ext cx="0" cy="0"/>
          <a:chOff x="0" y="0"/>
          <a:chExt cx="0" cy="0"/>
        </a:xfrm>
      </p:grpSpPr>
      <p:pic>
        <p:nvPicPr>
          <p:cNvPr id="2" name="Picture 1" descr="Splash-screen-background.png"/>
          <p:cNvPicPr>
            <a:picLocks noChangeAspect="1"/>
          </p:cNvPicPr>
          <p:nvPr/>
        </p:nvPicPr>
        <p:blipFill rotWithShape="1">
          <a:blip r:embed="rId2">
            <a:extLst>
              <a:ext uri="{28A0092B-C50C-407E-A947-70E740481C1C}">
                <a14:useLocalDpi xmlns:a14="http://schemas.microsoft.com/office/drawing/2010/main" val="0"/>
              </a:ext>
            </a:extLst>
          </a:blip>
          <a:srcRect t="2890" b="3415"/>
          <a:stretch/>
        </p:blipFill>
        <p:spPr bwMode="auto">
          <a:xfrm>
            <a:off x="1436689" y="12700"/>
            <a:ext cx="9377103" cy="684530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3" name="Rectangle 2"/>
          <p:cNvSpPr/>
          <p:nvPr/>
        </p:nvSpPr>
        <p:spPr>
          <a:xfrm>
            <a:off x="0" y="5698156"/>
            <a:ext cx="1819175" cy="1159844"/>
          </a:xfrm>
          <a:prstGeom prst="rect">
            <a:avLst/>
          </a:prstGeom>
          <a:solidFill>
            <a:srgbClr val="C60001"/>
          </a:solidFill>
          <a:ln>
            <a:solidFill>
              <a:srgbClr val="C600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10372825" y="5698156"/>
            <a:ext cx="1819175" cy="1159844"/>
          </a:xfrm>
          <a:prstGeom prst="rect">
            <a:avLst/>
          </a:prstGeom>
          <a:solidFill>
            <a:srgbClr val="C60001"/>
          </a:solidFill>
          <a:ln>
            <a:solidFill>
              <a:srgbClr val="C600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7511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FCFDC-BC45-4054-902C-7B2484887B7B}"/>
              </a:ext>
            </a:extLst>
          </p:cNvPr>
          <p:cNvSpPr>
            <a:spLocks noGrp="1"/>
          </p:cNvSpPr>
          <p:nvPr>
            <p:ph sz="half" idx="1"/>
          </p:nvPr>
        </p:nvSpPr>
        <p:spPr>
          <a:xfrm>
            <a:off x="184968" y="1605601"/>
            <a:ext cx="3954954" cy="4351338"/>
          </a:xfrm>
        </p:spPr>
        <p:txBody>
          <a:bodyPr>
            <a:normAutofit/>
          </a:bodyPr>
          <a:lstStyle/>
          <a:p>
            <a:r>
              <a:rPr lang="en-US" sz="2400" dirty="0"/>
              <a:t>Elaborate the program’s admissions standards.</a:t>
            </a:r>
          </a:p>
          <a:p>
            <a:r>
              <a:rPr lang="en-US" sz="2400" dirty="0"/>
              <a:t>Admission requirements have been further explicated.</a:t>
            </a:r>
          </a:p>
        </p:txBody>
      </p:sp>
      <p:graphicFrame>
        <p:nvGraphicFramePr>
          <p:cNvPr id="5" name="Content Placeholder 5">
            <a:extLst>
              <a:ext uri="{FF2B5EF4-FFF2-40B4-BE49-F238E27FC236}">
                <a16:creationId xmlns:a16="http://schemas.microsoft.com/office/drawing/2014/main" id="{0745D066-E550-4B6C-B013-8574B7BE7883}"/>
              </a:ext>
            </a:extLst>
          </p:cNvPr>
          <p:cNvGraphicFramePr>
            <a:graphicFrameLocks/>
          </p:cNvGraphicFramePr>
          <p:nvPr>
            <p:extLst>
              <p:ext uri="{D42A27DB-BD31-4B8C-83A1-F6EECF244321}">
                <p14:modId xmlns:p14="http://schemas.microsoft.com/office/powerpoint/2010/main" val="2165575395"/>
              </p:ext>
            </p:extLst>
          </p:nvPr>
        </p:nvGraphicFramePr>
        <p:xfrm>
          <a:off x="0" y="0"/>
          <a:ext cx="12192000" cy="106680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EXTERNAL CONSULTANT REPORT INSTITUIONAL RESPONSE</a:t>
                      </a:r>
                    </a:p>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ADMISSIONS REQUIREMENTS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graphicFrame>
        <p:nvGraphicFramePr>
          <p:cNvPr id="8" name="Table 8">
            <a:extLst>
              <a:ext uri="{FF2B5EF4-FFF2-40B4-BE49-F238E27FC236}">
                <a16:creationId xmlns:a16="http://schemas.microsoft.com/office/drawing/2014/main" id="{62DD78D1-A23D-4C4E-9759-C58D750EB99E}"/>
              </a:ext>
            </a:extLst>
          </p:cNvPr>
          <p:cNvGraphicFramePr>
            <a:graphicFrameLocks noGrp="1"/>
          </p:cNvGraphicFramePr>
          <p:nvPr>
            <p:extLst>
              <p:ext uri="{D42A27DB-BD31-4B8C-83A1-F6EECF244321}">
                <p14:modId xmlns:p14="http://schemas.microsoft.com/office/powerpoint/2010/main" val="368571033"/>
              </p:ext>
            </p:extLst>
          </p:nvPr>
        </p:nvGraphicFramePr>
        <p:xfrm>
          <a:off x="4742823" y="1605601"/>
          <a:ext cx="7093389" cy="4280438"/>
        </p:xfrm>
        <a:graphic>
          <a:graphicData uri="http://schemas.openxmlformats.org/drawingml/2006/table">
            <a:tbl>
              <a:tblPr firstRow="1" bandRow="1">
                <a:tableStyleId>{5940675A-B579-460E-94D1-54222C63F5DA}</a:tableStyleId>
              </a:tblPr>
              <a:tblGrid>
                <a:gridCol w="4490014">
                  <a:extLst>
                    <a:ext uri="{9D8B030D-6E8A-4147-A177-3AD203B41FA5}">
                      <a16:colId xmlns:a16="http://schemas.microsoft.com/office/drawing/2014/main" val="4195531688"/>
                    </a:ext>
                  </a:extLst>
                </a:gridCol>
                <a:gridCol w="2603375">
                  <a:extLst>
                    <a:ext uri="{9D8B030D-6E8A-4147-A177-3AD203B41FA5}">
                      <a16:colId xmlns:a16="http://schemas.microsoft.com/office/drawing/2014/main" val="97798087"/>
                    </a:ext>
                  </a:extLst>
                </a:gridCol>
              </a:tblGrid>
              <a:tr h="235219">
                <a:tc>
                  <a:txBody>
                    <a:bodyPr/>
                    <a:lstStyle/>
                    <a:p>
                      <a:pPr marL="0" marR="0">
                        <a:spcBef>
                          <a:spcPts val="0"/>
                        </a:spcBef>
                        <a:spcAft>
                          <a:spcPts val="0"/>
                        </a:spcAft>
                        <a:tabLst>
                          <a:tab pos="2971800" algn="ctr"/>
                          <a:tab pos="5943600" algn="r"/>
                          <a:tab pos="457200" algn="l"/>
                        </a:tabLst>
                      </a:pPr>
                      <a:r>
                        <a:rPr lang="en-US" sz="1600" b="1" kern="1400" dirty="0">
                          <a:solidFill>
                            <a:schemeClr val="bg1"/>
                          </a:solidFill>
                          <a:effectLst/>
                          <a:latin typeface="ITC Stone Sans Std Medium" panose="020B0602030503020204" pitchFamily="34" charset="0"/>
                          <a:ea typeface="Times New Roman" panose="02020603050405020304" pitchFamily="18" charset="0"/>
                        </a:rPr>
                        <a:t>REQUIRED COURSEWORK</a:t>
                      </a:r>
                    </a:p>
                  </a:txBody>
                  <a:tcPr marL="4572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a:txBody>
                    <a:bodyPr/>
                    <a:lstStyle/>
                    <a:p>
                      <a:pPr marL="0" marR="0" algn="ctr">
                        <a:spcBef>
                          <a:spcPts val="0"/>
                        </a:spcBef>
                        <a:spcAft>
                          <a:spcPts val="0"/>
                        </a:spcAft>
                      </a:pPr>
                      <a:r>
                        <a:rPr lang="en-US" sz="1600" b="1" kern="1400" dirty="0">
                          <a:solidFill>
                            <a:schemeClr val="bg1"/>
                          </a:solidFill>
                          <a:effectLst/>
                          <a:latin typeface="ITC Stone Sans Std Medium" panose="020B0602030503020204" pitchFamily="34" charset="0"/>
                          <a:ea typeface="Times New Roman" panose="02020603050405020304" pitchFamily="18" charset="0"/>
                        </a:rPr>
                        <a:t>NUMBER OF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extLst>
                  <a:ext uri="{0D108BD9-81ED-4DB2-BD59-A6C34878D82A}">
                    <a16:rowId xmlns:a16="http://schemas.microsoft.com/office/drawing/2014/main" val="274128510"/>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General biology (with corequisite labs)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2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06629836"/>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General chemistry (with corequisite labs)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2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3988684694"/>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General physics (with corequisite labs)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2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986473467"/>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Organic chemistry (with corequisite labs)</a:t>
                      </a:r>
                      <a:r>
                        <a:rPr lang="en-US" sz="1400" kern="1400" baseline="30000" dirty="0">
                          <a:solidFill>
                            <a:srgbClr val="000000"/>
                          </a:solidFill>
                          <a:effectLst/>
                          <a:latin typeface="ITC Stone Sans Std Medium" panose="020B0602030503020204" pitchFamily="34" charset="0"/>
                          <a:ea typeface="Times New Roman" panose="02020603050405020304" pitchFamily="18" charset="0"/>
                        </a:rPr>
                        <a:t>1</a:t>
                      </a:r>
                      <a:endParaRPr lang="en-US" sz="1400" kern="1400" dirty="0">
                        <a:solidFill>
                          <a:srgbClr val="000000"/>
                        </a:solidFill>
                        <a:effectLst/>
                        <a:latin typeface="ITC Stone Sans Std Medium" panose="020B0602030503020204" pitchFamily="34" charset="0"/>
                        <a:ea typeface="Times New Roman" panose="02020603050405020304" pitchFamily="18" charset="0"/>
                      </a:endParaRP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2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32991667"/>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Composition</a:t>
                      </a:r>
                      <a:r>
                        <a:rPr lang="en-US" sz="1400" kern="1400" baseline="30000" dirty="0">
                          <a:solidFill>
                            <a:srgbClr val="000000"/>
                          </a:solidFill>
                          <a:effectLst/>
                          <a:latin typeface="ITC Stone Sans Std Medium" panose="020B0602030503020204" pitchFamily="34" charset="0"/>
                          <a:ea typeface="Times New Roman" panose="02020603050405020304" pitchFamily="18" charset="0"/>
                        </a:rPr>
                        <a:t>2</a:t>
                      </a:r>
                      <a:endParaRPr lang="en-US" sz="1400" kern="1400" dirty="0">
                        <a:solidFill>
                          <a:srgbClr val="000000"/>
                        </a:solidFill>
                        <a:effectLst/>
                        <a:latin typeface="ITC Stone Sans Std Medium" panose="020B0602030503020204" pitchFamily="34" charset="0"/>
                        <a:ea typeface="Times New Roman" panose="02020603050405020304" pitchFamily="18" charset="0"/>
                      </a:endParaRP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2 semesters</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67467738"/>
                  </a:ext>
                </a:extLst>
              </a:tr>
              <a:tr h="235219">
                <a:tc>
                  <a:txBody>
                    <a:bodyPr/>
                    <a:lstStyle/>
                    <a:p>
                      <a:pPr marL="0" marR="0">
                        <a:spcBef>
                          <a:spcPts val="0"/>
                        </a:spcBef>
                        <a:spcAft>
                          <a:spcPts val="0"/>
                        </a:spcAft>
                      </a:pPr>
                      <a:r>
                        <a:rPr lang="en-US" sz="1600" b="1" kern="1400" dirty="0">
                          <a:solidFill>
                            <a:schemeClr val="bg1"/>
                          </a:solidFill>
                          <a:effectLst/>
                          <a:latin typeface="ITC Stone Sans Std Medium" panose="020B0602030503020204" pitchFamily="34" charset="0"/>
                          <a:ea typeface="Times New Roman" panose="02020603050405020304" pitchFamily="18" charset="0"/>
                        </a:rPr>
                        <a:t>RECOMMENDED COURSEWORK</a:t>
                      </a:r>
                    </a:p>
                  </a:txBody>
                  <a:tcPr marL="4572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a:txBody>
                    <a:bodyPr/>
                    <a:lstStyle/>
                    <a:p>
                      <a:endParaRPr lang="en-US" sz="1400" dirty="0">
                        <a:latin typeface="ITC Stone Sans Std Medium" panose="020B0602030503020204" pitchFamily="34" charset="0"/>
                      </a:endParaRPr>
                    </a:p>
                  </a:txBody>
                  <a:tcPr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extLst>
                  <a:ext uri="{0D108BD9-81ED-4DB2-BD59-A6C34878D82A}">
                    <a16:rowId xmlns:a16="http://schemas.microsoft.com/office/drawing/2014/main" val="1611261994"/>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Anatomy</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155046323"/>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Biochemistry</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855785095"/>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Calculus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536389193"/>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Genetics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375253585"/>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Physiology</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370884699"/>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Psychology</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503142414"/>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Sociology</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780437130"/>
                  </a:ext>
                </a:extLst>
              </a:tr>
              <a:tr h="235219">
                <a:tc>
                  <a:txBody>
                    <a:bodyPr/>
                    <a:lstStyle/>
                    <a:p>
                      <a:pPr marL="0" marR="0">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Statistics</a:t>
                      </a:r>
                    </a:p>
                  </a:txBody>
                  <a:tcPr marL="228600" marR="45720" marT="18288" marB="18288"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marL="0" marR="0" algn="ctr">
                        <a:spcBef>
                          <a:spcPts val="0"/>
                        </a:spcBef>
                        <a:spcAft>
                          <a:spcPts val="0"/>
                        </a:spcAft>
                      </a:pPr>
                      <a:r>
                        <a:rPr lang="en-US" sz="1400" kern="1400" dirty="0">
                          <a:solidFill>
                            <a:srgbClr val="000000"/>
                          </a:solidFill>
                          <a:effectLst/>
                          <a:latin typeface="ITC Stone Sans Std Medium" panose="020B0602030503020204" pitchFamily="34" charset="0"/>
                          <a:ea typeface="Times New Roman" panose="02020603050405020304" pitchFamily="18" charset="0"/>
                        </a:rPr>
                        <a:t>1 semester</a:t>
                      </a:r>
                    </a:p>
                  </a:txBody>
                  <a:tcPr marL="45720" marR="45720" marT="18288" marB="18288" anchor="ctr">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07858662"/>
                  </a:ext>
                </a:extLst>
              </a:tr>
              <a:tr h="235219">
                <a:tc gridSpan="2">
                  <a:txBody>
                    <a:bodyPr/>
                    <a:lstStyle/>
                    <a:p>
                      <a:pPr marL="0" marR="0" algn="r">
                        <a:spcBef>
                          <a:spcPts val="0"/>
                        </a:spcBef>
                        <a:spcAft>
                          <a:spcPts val="0"/>
                        </a:spcAft>
                      </a:pPr>
                      <a:r>
                        <a:rPr lang="en-US" sz="1200" b="0" i="1" kern="1400" baseline="30000" dirty="0">
                          <a:solidFill>
                            <a:srgbClr val="000000"/>
                          </a:solidFill>
                          <a:effectLst/>
                          <a:latin typeface="ITC Stone Sans Std Medium" panose="020B0602030503020204" pitchFamily="34" charset="0"/>
                          <a:ea typeface="Times New Roman" panose="02020603050405020304" pitchFamily="18" charset="0"/>
                        </a:rPr>
                        <a:t>1</a:t>
                      </a:r>
                      <a:r>
                        <a:rPr lang="en-US" sz="1200" b="0" i="1" kern="1400" dirty="0">
                          <a:solidFill>
                            <a:srgbClr val="000000"/>
                          </a:solidFill>
                          <a:effectLst/>
                          <a:latin typeface="ITC Stone Sans Std Medium" panose="020B0602030503020204" pitchFamily="34" charset="0"/>
                          <a:ea typeface="Times New Roman" panose="02020603050405020304" pitchFamily="18" charset="0"/>
                        </a:rPr>
                        <a:t> Biochemistry may be substituted for second semester of organic chemistry lecture.</a:t>
                      </a:r>
                    </a:p>
                  </a:txBody>
                  <a:tcPr marL="45720" marR="457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marL="0" marR="0">
                        <a:spcBef>
                          <a:spcPts val="0"/>
                        </a:spcBef>
                        <a:spcAft>
                          <a:spcPts val="0"/>
                        </a:spcAft>
                      </a:pPr>
                      <a:endParaRPr lang="en-US" sz="1400" b="1" kern="1400" dirty="0">
                        <a:solidFill>
                          <a:srgbClr val="000000"/>
                        </a:solidFill>
                        <a:effectLst/>
                        <a:latin typeface="Times New Roman" panose="02020603050405020304" pitchFamily="18" charset="0"/>
                        <a:ea typeface="Times New Roman" panose="02020603050405020304" pitchFamily="18" charset="0"/>
                      </a:endParaRPr>
                    </a:p>
                  </a:txBody>
                  <a:tcPr marL="45720" marR="45720" marT="18288" marB="1828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736940225"/>
                  </a:ext>
                </a:extLst>
              </a:tr>
              <a:tr h="235219">
                <a:tc gridSpan="2">
                  <a:txBody>
                    <a:bodyPr/>
                    <a:lstStyle/>
                    <a:p>
                      <a:pPr marL="0" marR="0" algn="r">
                        <a:spcBef>
                          <a:spcPts val="0"/>
                        </a:spcBef>
                        <a:spcAft>
                          <a:spcPts val="0"/>
                        </a:spcAft>
                      </a:pPr>
                      <a:r>
                        <a:rPr lang="en-US" sz="1200" b="0" i="1" kern="1400" baseline="30000" dirty="0">
                          <a:solidFill>
                            <a:srgbClr val="000000"/>
                          </a:solidFill>
                          <a:effectLst/>
                          <a:latin typeface="ITC Stone Sans Std Medium" panose="020B0602030503020204" pitchFamily="34" charset="0"/>
                          <a:ea typeface="Times New Roman" panose="02020603050405020304" pitchFamily="18" charset="0"/>
                        </a:rPr>
                        <a:t>2</a:t>
                      </a:r>
                      <a:r>
                        <a:rPr lang="en-US" sz="1200" b="0" i="1" kern="1400" dirty="0">
                          <a:solidFill>
                            <a:srgbClr val="000000"/>
                          </a:solidFill>
                          <a:effectLst/>
                          <a:latin typeface="ITC Stone Sans Std Medium" panose="020B0602030503020204" pitchFamily="34" charset="0"/>
                          <a:ea typeface="Times New Roman" panose="02020603050405020304" pitchFamily="18" charset="0"/>
                        </a:rPr>
                        <a:t> Upper-division intensive writing courses may be substituted for 1 or 2 semester(s) of composition.</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sz="1400" dirty="0">
                        <a:latin typeface="ITC Stone Sans Std Medium" panose="020B0602030503020204" pitchFamily="34" charset="0"/>
                      </a:endParaRPr>
                    </a:p>
                  </a:txBody>
                  <a:tcPr marT="18288" marB="18288" anchor="ctr"/>
                </a:tc>
                <a:extLst>
                  <a:ext uri="{0D108BD9-81ED-4DB2-BD59-A6C34878D82A}">
                    <a16:rowId xmlns:a16="http://schemas.microsoft.com/office/drawing/2014/main" val="3091879388"/>
                  </a:ext>
                </a:extLst>
              </a:tr>
            </a:tbl>
          </a:graphicData>
        </a:graphic>
      </p:graphicFrame>
    </p:spTree>
    <p:extLst>
      <p:ext uri="{BB962C8B-B14F-4D97-AF65-F5344CB8AC3E}">
        <p14:creationId xmlns:p14="http://schemas.microsoft.com/office/powerpoint/2010/main" val="3059659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0" y="1466590"/>
            <a:ext cx="11480800" cy="4351338"/>
          </a:xfrm>
        </p:spPr>
        <p:txBody>
          <a:bodyPr>
            <a:noAutofit/>
          </a:bodyPr>
          <a:lstStyle/>
          <a:p>
            <a:pPr>
              <a:spcBef>
                <a:spcPts val="2400"/>
              </a:spcBef>
            </a:pPr>
            <a:r>
              <a:rPr lang="en-US" sz="2400" dirty="0">
                <a:latin typeface="ITC Stone Sans Std Medium" panose="020B0602030503020204" pitchFamily="34" charset="0"/>
              </a:rPr>
              <a:t>The program requires courses in anatomy (BIOL 650: Human Anatomy) and physiology (BIOL 644: Physiological Mechanisms).</a:t>
            </a:r>
          </a:p>
          <a:p>
            <a:pPr>
              <a:spcBef>
                <a:spcPts val="1800"/>
              </a:spcBef>
            </a:pPr>
            <a:r>
              <a:rPr lang="en-US" sz="2400" dirty="0">
                <a:latin typeface="ITC Stone Sans Std Medium" panose="020B0602030503020204" pitchFamily="34" charset="0"/>
              </a:rPr>
              <a:t>In support of this endeavor, Dr. Stabile writes, “NJIT should develop a state-of-the-art virtual anatomy laboratory” (p. 8). </a:t>
            </a:r>
          </a:p>
          <a:p>
            <a:pPr lvl="1">
              <a:spcBef>
                <a:spcPts val="1200"/>
              </a:spcBef>
              <a:buFont typeface="Wingdings 3" panose="05040102010807070707" pitchFamily="18" charset="2"/>
              <a:buChar char="A"/>
            </a:pPr>
            <a:r>
              <a:rPr lang="en-US" sz="2000" dirty="0">
                <a:latin typeface="ITC Stone Sans Std Medium" panose="020B0602030503020204" pitchFamily="34" charset="0"/>
              </a:rPr>
              <a:t>We strongly concur with this recommendation and NJIT’s senior administration is committed to providing the startup capital to invest in such a resource. </a:t>
            </a:r>
          </a:p>
          <a:p>
            <a:pPr lvl="1">
              <a:spcBef>
                <a:spcPts val="1200"/>
              </a:spcBef>
              <a:buFont typeface="Wingdings 3" panose="05040102010807070707" pitchFamily="18" charset="2"/>
              <a:buChar char="A"/>
            </a:pPr>
            <a:r>
              <a:rPr lang="en-US" sz="2000" dirty="0">
                <a:latin typeface="ITC Stone Sans Std Medium" panose="020B0602030503020204" pitchFamily="34" charset="0"/>
              </a:rPr>
              <a:t>Such laboratory upgrades “will also positively impact undergraduate students,” who currently lack direct institutional access to this type of coursework (whether at the undergraduate or graduate level). We envision the development of a virtual anatomy laboratory as key component critical to the program’s long-term success.</a:t>
            </a:r>
          </a:p>
        </p:txBody>
      </p:sp>
      <p:graphicFrame>
        <p:nvGraphicFramePr>
          <p:cNvPr id="4"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646053246"/>
              </p:ext>
            </p:extLst>
          </p:nvPr>
        </p:nvGraphicFramePr>
        <p:xfrm>
          <a:off x="0" y="0"/>
          <a:ext cx="12192000" cy="106680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EXTERNAL CONSULTANT REPORT INSTITUIONAL RESPONSE</a:t>
                      </a:r>
                    </a:p>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VIRTUAL ANATOMY LABORATORY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Tree>
    <p:extLst>
      <p:ext uri="{BB962C8B-B14F-4D97-AF65-F5344CB8AC3E}">
        <p14:creationId xmlns:p14="http://schemas.microsoft.com/office/powerpoint/2010/main" val="2858919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2400"/>
              </a:spcBef>
            </a:pPr>
            <a:r>
              <a:rPr lang="en-US" dirty="0"/>
              <a:t>Next steps</a:t>
            </a:r>
          </a:p>
          <a:p>
            <a:pPr>
              <a:spcBef>
                <a:spcPts val="2400"/>
              </a:spcBef>
            </a:pPr>
            <a:r>
              <a:rPr lang="en-US" dirty="0"/>
              <a:t>Comments or questions</a:t>
            </a:r>
          </a:p>
          <a:p>
            <a:pPr marL="0" indent="0">
              <a:spcBef>
                <a:spcPts val="2400"/>
              </a:spcBef>
              <a:buNone/>
            </a:pPr>
            <a:endParaRPr lang="en-US" dirty="0"/>
          </a:p>
        </p:txBody>
      </p:sp>
      <p:graphicFrame>
        <p:nvGraphicFramePr>
          <p:cNvPr id="4"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2100627092"/>
              </p:ext>
            </p:extLst>
          </p:nvPr>
        </p:nvGraphicFramePr>
        <p:xfrm>
          <a:off x="0" y="0"/>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M</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ASTER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S</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CIENCE IN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B</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IOLOGY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H</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EALTH</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D</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EGREE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ROGRAM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ROPOSAL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Tree>
    <p:extLst>
      <p:ext uri="{BB962C8B-B14F-4D97-AF65-F5344CB8AC3E}">
        <p14:creationId xmlns:p14="http://schemas.microsoft.com/office/powerpoint/2010/main" val="1940139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60001"/>
        </a:solidFill>
        <a:effectLst/>
      </p:bgPr>
    </p:bg>
    <p:spTree>
      <p:nvGrpSpPr>
        <p:cNvPr id="1" name=""/>
        <p:cNvGrpSpPr/>
        <p:nvPr/>
      </p:nvGrpSpPr>
      <p:grpSpPr>
        <a:xfrm>
          <a:off x="0" y="0"/>
          <a:ext cx="0" cy="0"/>
          <a:chOff x="0" y="0"/>
          <a:chExt cx="0" cy="0"/>
        </a:xfrm>
      </p:grpSpPr>
      <p:pic>
        <p:nvPicPr>
          <p:cNvPr id="2" name="Picture 1" descr="Splash-screen-background.png"/>
          <p:cNvPicPr>
            <a:picLocks noChangeAspect="1"/>
          </p:cNvPicPr>
          <p:nvPr/>
        </p:nvPicPr>
        <p:blipFill rotWithShape="1">
          <a:blip r:embed="rId2">
            <a:extLst>
              <a:ext uri="{28A0092B-C50C-407E-A947-70E740481C1C}">
                <a14:useLocalDpi xmlns:a14="http://schemas.microsoft.com/office/drawing/2010/main" val="0"/>
              </a:ext>
            </a:extLst>
          </a:blip>
          <a:srcRect t="2890" b="3415"/>
          <a:stretch/>
        </p:blipFill>
        <p:spPr bwMode="auto">
          <a:xfrm>
            <a:off x="1436689" y="12700"/>
            <a:ext cx="9377103" cy="684530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3" name="Rectangle 2"/>
          <p:cNvSpPr/>
          <p:nvPr/>
        </p:nvSpPr>
        <p:spPr>
          <a:xfrm>
            <a:off x="0" y="5698156"/>
            <a:ext cx="1819175" cy="1159844"/>
          </a:xfrm>
          <a:prstGeom prst="rect">
            <a:avLst/>
          </a:prstGeom>
          <a:solidFill>
            <a:srgbClr val="C60001"/>
          </a:solidFill>
          <a:ln>
            <a:solidFill>
              <a:srgbClr val="C600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 name="Rectangle 3"/>
          <p:cNvSpPr/>
          <p:nvPr/>
        </p:nvSpPr>
        <p:spPr>
          <a:xfrm>
            <a:off x="10372825" y="5698156"/>
            <a:ext cx="1819175" cy="1159844"/>
          </a:xfrm>
          <a:prstGeom prst="rect">
            <a:avLst/>
          </a:prstGeom>
          <a:solidFill>
            <a:srgbClr val="C60001"/>
          </a:solidFill>
          <a:ln>
            <a:solidFill>
              <a:srgbClr val="C600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9458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170B576-1390-914A-8DAD-538681D360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1231" y="1498759"/>
            <a:ext cx="2509535" cy="2545643"/>
          </a:xfrm>
          <a:prstGeom prst="rect">
            <a:avLst/>
          </a:prstGeom>
        </p:spPr>
      </p:pic>
      <p:sp>
        <p:nvSpPr>
          <p:cNvPr id="4" name="TextBox 3"/>
          <p:cNvSpPr txBox="1"/>
          <p:nvPr/>
        </p:nvSpPr>
        <p:spPr>
          <a:xfrm>
            <a:off x="3253809" y="4437569"/>
            <a:ext cx="5684377" cy="1292662"/>
          </a:xfrm>
          <a:prstGeom prst="rect">
            <a:avLst/>
          </a:prstGeom>
          <a:noFill/>
        </p:spPr>
        <p:txBody>
          <a:bodyPr wrap="none" rtlCol="0">
            <a:spAutoFit/>
          </a:bodyPr>
          <a:lstStyle/>
          <a:p>
            <a:pPr algn="ctr"/>
            <a:r>
              <a:rPr lang="en-US" sz="2600" dirty="0">
                <a:latin typeface="ITC Stone Sans Std Medium" panose="020B0602030503020204" pitchFamily="34" charset="0"/>
              </a:rPr>
              <a:t>NJIT F</a:t>
            </a:r>
            <a:r>
              <a:rPr lang="en-US" sz="2400" dirty="0">
                <a:latin typeface="ITC Stone Sans Std Medium" panose="020B0602030503020204" pitchFamily="34" charset="0"/>
              </a:rPr>
              <a:t>ACULTY</a:t>
            </a:r>
            <a:r>
              <a:rPr lang="en-US" sz="2600" dirty="0">
                <a:latin typeface="ITC Stone Sans Std Medium" panose="020B0602030503020204" pitchFamily="34" charset="0"/>
              </a:rPr>
              <a:t> S</a:t>
            </a:r>
            <a:r>
              <a:rPr lang="en-US" sz="2400" dirty="0">
                <a:latin typeface="ITC Stone Sans Std Medium" panose="020B0602030503020204" pitchFamily="34" charset="0"/>
              </a:rPr>
              <a:t>ENATE</a:t>
            </a:r>
            <a:r>
              <a:rPr lang="en-US" sz="2600" dirty="0">
                <a:latin typeface="ITC Stone Sans Std Medium" panose="020B0602030503020204" pitchFamily="34" charset="0"/>
              </a:rPr>
              <a:t> P</a:t>
            </a:r>
            <a:r>
              <a:rPr lang="en-US" sz="2400" dirty="0">
                <a:latin typeface="ITC Stone Sans Std Medium" panose="020B0602030503020204" pitchFamily="34" charset="0"/>
              </a:rPr>
              <a:t>RESENTATION</a:t>
            </a:r>
            <a:endParaRPr lang="en-US" sz="2600" dirty="0">
              <a:latin typeface="ITC Stone Sans Std Medium" panose="020B0602030503020204" pitchFamily="34" charset="0"/>
            </a:endParaRPr>
          </a:p>
          <a:p>
            <a:pPr algn="ctr"/>
            <a:r>
              <a:rPr lang="en-US" sz="2600" dirty="0">
                <a:latin typeface="ITC Stone Sans Std Medium" panose="020B0602030503020204" pitchFamily="34" charset="0"/>
              </a:rPr>
              <a:t>D</a:t>
            </a:r>
            <a:r>
              <a:rPr lang="en-US" sz="2400" dirty="0">
                <a:latin typeface="ITC Stone Sans Std Medium" panose="020B0602030503020204" pitchFamily="34" charset="0"/>
              </a:rPr>
              <a:t>R. </a:t>
            </a:r>
            <a:r>
              <a:rPr lang="en-US" sz="2600" dirty="0">
                <a:latin typeface="ITC Stone Sans Std Medium" panose="020B0602030503020204" pitchFamily="34" charset="0"/>
              </a:rPr>
              <a:t>D</a:t>
            </a:r>
            <a:r>
              <a:rPr lang="en-US" sz="2400" dirty="0">
                <a:latin typeface="ITC Stone Sans Std Medium" panose="020B0602030503020204" pitchFamily="34" charset="0"/>
              </a:rPr>
              <a:t>IRK </a:t>
            </a:r>
            <a:r>
              <a:rPr lang="en-US" sz="2600" dirty="0">
                <a:latin typeface="ITC Stone Sans Std Medium" panose="020B0602030503020204" pitchFamily="34" charset="0"/>
              </a:rPr>
              <a:t>B</a:t>
            </a:r>
            <a:r>
              <a:rPr lang="en-US" sz="2400" dirty="0">
                <a:latin typeface="ITC Stone Sans Std Medium" panose="020B0602030503020204" pitchFamily="34" charset="0"/>
              </a:rPr>
              <a:t>UCHER</a:t>
            </a:r>
            <a:endParaRPr lang="en-US" sz="2600" dirty="0">
              <a:latin typeface="ITC Stone Sans Std Medium" panose="020B0602030503020204" pitchFamily="34" charset="0"/>
            </a:endParaRPr>
          </a:p>
          <a:p>
            <a:pPr algn="ctr"/>
            <a:r>
              <a:rPr lang="en-US" sz="2600" dirty="0">
                <a:latin typeface="ITC Stone Sans Std Medium" panose="020B0602030503020204" pitchFamily="34" charset="0"/>
              </a:rPr>
              <a:t>May 11, 2021</a:t>
            </a:r>
          </a:p>
        </p:txBody>
      </p:sp>
      <p:graphicFrame>
        <p:nvGraphicFramePr>
          <p:cNvPr id="7"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1202697365"/>
              </p:ext>
            </p:extLst>
          </p:nvPr>
        </p:nvGraphicFramePr>
        <p:xfrm>
          <a:off x="0" y="0"/>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M</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ASTER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S</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CIENCE IN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B</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IOLOGY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H</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EALTH</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D</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EGREE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ROGRAM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ROPOSAL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Tree>
    <p:extLst>
      <p:ext uri="{BB962C8B-B14F-4D97-AF65-F5344CB8AC3E}">
        <p14:creationId xmlns:p14="http://schemas.microsoft.com/office/powerpoint/2010/main" val="219763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122737-FF1B-4405-87AF-A91334BC2CA1}"/>
              </a:ext>
            </a:extLst>
          </p:cNvPr>
          <p:cNvSpPr>
            <a:spLocks noGrp="1"/>
          </p:cNvSpPr>
          <p:nvPr>
            <p:ph idx="1"/>
          </p:nvPr>
        </p:nvSpPr>
        <p:spPr>
          <a:xfrm>
            <a:off x="838202" y="1513664"/>
            <a:ext cx="10515600" cy="4351338"/>
          </a:xfrm>
        </p:spPr>
        <p:txBody>
          <a:bodyPr>
            <a:normAutofit/>
          </a:bodyPr>
          <a:lstStyle/>
          <a:p>
            <a:pPr algn="just">
              <a:spcBef>
                <a:spcPts val="1200"/>
              </a:spcBef>
            </a:pPr>
            <a:r>
              <a:rPr lang="en-US" sz="2400" dirty="0"/>
              <a:t>Will begin recruiting in Fall 2021 for the first cohort to begin in Summer 2022.</a:t>
            </a:r>
          </a:p>
          <a:p>
            <a:pPr algn="just">
              <a:spcBef>
                <a:spcPts val="1200"/>
              </a:spcBef>
            </a:pPr>
            <a:r>
              <a:rPr lang="en-US" sz="2400" dirty="0"/>
              <a:t>Offers a wide range of foundational biomedical courses at the graduate level, which will enhance the academic records of students, as well as a range of graduate level courses with more specific medical and applied health science content that will broaden the students' outlook and understanding of medical and related professions.</a:t>
            </a:r>
          </a:p>
          <a:p>
            <a:pPr algn="just"/>
            <a:r>
              <a:rPr lang="en-US" sz="2400" dirty="0"/>
              <a:t>Integrates with NJIT's existing pre-heath advising program, especially the intensive application mentoring that has yielded great success with our undergraduate students (an acceptance rate of 89% over the last eight years).</a:t>
            </a:r>
          </a:p>
        </p:txBody>
      </p:sp>
      <p:graphicFrame>
        <p:nvGraphicFramePr>
          <p:cNvPr id="4" name="Content Placeholder 5">
            <a:extLst>
              <a:ext uri="{FF2B5EF4-FFF2-40B4-BE49-F238E27FC236}">
                <a16:creationId xmlns:a16="http://schemas.microsoft.com/office/drawing/2014/main" id="{137F8EEC-6DE1-44AB-A181-62895A8DADCA}"/>
              </a:ext>
            </a:extLst>
          </p:cNvPr>
          <p:cNvGraphicFramePr>
            <a:graphicFrameLocks/>
          </p:cNvGraphicFramePr>
          <p:nvPr>
            <p:extLst>
              <p:ext uri="{D42A27DB-BD31-4B8C-83A1-F6EECF244321}">
                <p14:modId xmlns:p14="http://schemas.microsoft.com/office/powerpoint/2010/main" val="3947129162"/>
              </p:ext>
            </p:extLst>
          </p:nvPr>
        </p:nvGraphicFramePr>
        <p:xfrm>
          <a:off x="0" y="6943"/>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10668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M</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ASTER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S</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CIENCE IN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B</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IOLOGY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H</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EALTH</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D</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EGREE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ROGRAM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P</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ROPOSAL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Tree>
    <p:extLst>
      <p:ext uri="{BB962C8B-B14F-4D97-AF65-F5344CB8AC3E}">
        <p14:creationId xmlns:p14="http://schemas.microsoft.com/office/powerpoint/2010/main" val="1805960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a:extLst>
              <a:ext uri="{FF2B5EF4-FFF2-40B4-BE49-F238E27FC236}">
                <a16:creationId xmlns:a16="http://schemas.microsoft.com/office/drawing/2014/main" id="{5F52442A-CA90-4451-92EC-BB6BC28D3EF6}"/>
              </a:ext>
            </a:extLst>
          </p:cNvPr>
          <p:cNvGraphicFramePr>
            <a:graphicFrameLocks/>
          </p:cNvGraphicFramePr>
          <p:nvPr>
            <p:extLst>
              <p:ext uri="{D42A27DB-BD31-4B8C-83A1-F6EECF244321}">
                <p14:modId xmlns:p14="http://schemas.microsoft.com/office/powerpoint/2010/main" val="213361181"/>
              </p:ext>
            </p:extLst>
          </p:nvPr>
        </p:nvGraphicFramePr>
        <p:xfrm>
          <a:off x="0" y="6943"/>
          <a:ext cx="12192000" cy="106680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10668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URRICULUM</a:t>
                      </a:r>
                      <a:r>
                        <a:rPr kumimoji="0" lang="en-US" sz="3600" b="0" i="0" u="none" strike="noStrike" kern="1200" cap="none" spc="0" normalizeH="0" baseline="0" noProof="0" dirty="0">
                          <a:ln>
                            <a:noFill/>
                          </a:ln>
                          <a:solidFill>
                            <a:prstClr val="black"/>
                          </a:solidFill>
                          <a:effectLst/>
                          <a:uLnTx/>
                          <a:uFillTx/>
                          <a:latin typeface="ITC Stone Sans Std Medium" panose="020B0602030503020204" pitchFamily="34" charset="0"/>
                          <a:ea typeface="+mn-ea"/>
                          <a:cs typeface="+mn-cs"/>
                        </a:rPr>
                        <a:t>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VERVIEW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graphicFrame>
        <p:nvGraphicFramePr>
          <p:cNvPr id="7" name="Table 7">
            <a:extLst>
              <a:ext uri="{FF2B5EF4-FFF2-40B4-BE49-F238E27FC236}">
                <a16:creationId xmlns:a16="http://schemas.microsoft.com/office/drawing/2014/main" id="{43811077-93B1-4D16-8CC4-F3578C274A7A}"/>
              </a:ext>
            </a:extLst>
          </p:cNvPr>
          <p:cNvGraphicFramePr>
            <a:graphicFrameLocks noGrp="1"/>
          </p:cNvGraphicFramePr>
          <p:nvPr>
            <p:extLst>
              <p:ext uri="{D42A27DB-BD31-4B8C-83A1-F6EECF244321}">
                <p14:modId xmlns:p14="http://schemas.microsoft.com/office/powerpoint/2010/main" val="744489787"/>
              </p:ext>
            </p:extLst>
          </p:nvPr>
        </p:nvGraphicFramePr>
        <p:xfrm>
          <a:off x="785444" y="2309446"/>
          <a:ext cx="5040925" cy="1852244"/>
        </p:xfrm>
        <a:graphic>
          <a:graphicData uri="http://schemas.openxmlformats.org/drawingml/2006/table">
            <a:tbl>
              <a:tblPr firstRow="1" bandRow="1">
                <a:tableStyleId>{5940675A-B579-460E-94D1-54222C63F5DA}</a:tableStyleId>
              </a:tblPr>
              <a:tblGrid>
                <a:gridCol w="1472864">
                  <a:extLst>
                    <a:ext uri="{9D8B030D-6E8A-4147-A177-3AD203B41FA5}">
                      <a16:colId xmlns:a16="http://schemas.microsoft.com/office/drawing/2014/main" val="1235057486"/>
                    </a:ext>
                  </a:extLst>
                </a:gridCol>
                <a:gridCol w="3568061">
                  <a:extLst>
                    <a:ext uri="{9D8B030D-6E8A-4147-A177-3AD203B41FA5}">
                      <a16:colId xmlns:a16="http://schemas.microsoft.com/office/drawing/2014/main" val="513794829"/>
                    </a:ext>
                  </a:extLst>
                </a:gridCol>
              </a:tblGrid>
              <a:tr h="335049">
                <a:tc gridSpan="2">
                  <a:txBody>
                    <a:bodyPr/>
                    <a:lstStyle/>
                    <a:p>
                      <a:pPr algn="ctr"/>
                      <a:r>
                        <a:rPr lang="en-US" sz="2000" b="1" dirty="0">
                          <a:solidFill>
                            <a:schemeClr val="bg1"/>
                          </a:solidFill>
                          <a:latin typeface="ITC Stone Sans Std Medium" panose="020B0602030503020204" pitchFamily="34" charset="0"/>
                        </a:rPr>
                        <a:t>FALL SEMESTER (15 CREDIT HOURS)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hMerge="1">
                  <a:txBody>
                    <a:bodyPr/>
                    <a:lstStyle/>
                    <a:p>
                      <a:endParaRPr lang="en-US" sz="1200" dirty="0">
                        <a:latin typeface="ITC Stone Sans Std Medium" panose="020B0602030503020204" pitchFamily="34" charset="0"/>
                      </a:endParaRPr>
                    </a:p>
                  </a:txBody>
                  <a:tcPr marR="45720" marT="9144" marB="9144" anchor="ctr"/>
                </a:tc>
                <a:extLst>
                  <a:ext uri="{0D108BD9-81ED-4DB2-BD59-A6C34878D82A}">
                    <a16:rowId xmlns:a16="http://schemas.microsoft.com/office/drawing/2014/main" val="2337453527"/>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BIOL 644</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ITC Stone Sans Std Medium" panose="020B0602030503020204" pitchFamily="34" charset="0"/>
                        </a:rPr>
                        <a:t>Human Anatomy</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14740565"/>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BIOL 646</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r>
                        <a:rPr lang="en-US" sz="1600" dirty="0">
                          <a:latin typeface="ITC Stone Sans Std Medium" panose="020B0602030503020204" pitchFamily="34" charset="0"/>
                        </a:rPr>
                        <a:t>Physiological Mechanisms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45602453"/>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BIOL 650</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r>
                        <a:rPr lang="en-US" sz="1600" dirty="0">
                          <a:latin typeface="ITC Stone Sans Std Medium" panose="020B0602030503020204" pitchFamily="34" charset="0"/>
                        </a:rPr>
                        <a:t>Endocrinology</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274746552"/>
                  </a:ext>
                </a:extLst>
              </a:tr>
              <a:tr h="303439">
                <a:tc>
                  <a:txBody>
                    <a:bodyPr/>
                    <a:lstStyle/>
                    <a:p>
                      <a:pPr algn="r" fontAlgn="b"/>
                      <a:r>
                        <a:rPr lang="en-US" sz="1600" b="0" i="0" u="none" strike="noStrike" spc="-100" baseline="0" dirty="0">
                          <a:solidFill>
                            <a:srgbClr val="000000"/>
                          </a:solidFill>
                          <a:effectLst/>
                          <a:latin typeface="ITC Stone Sans Std Medium" panose="020B0602030503020204" pitchFamily="34" charset="0"/>
                        </a:rPr>
                        <a:t>CHEM</a:t>
                      </a:r>
                      <a:r>
                        <a:rPr lang="en-US" sz="1600" b="0" i="0" u="none" strike="noStrike" dirty="0">
                          <a:solidFill>
                            <a:srgbClr val="000000"/>
                          </a:solidFill>
                          <a:effectLst/>
                          <a:latin typeface="ITC Stone Sans Std Medium" panose="020B0602030503020204" pitchFamily="34" charset="0"/>
                        </a:rPr>
                        <a:t> 673</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r>
                        <a:rPr lang="en-US" sz="1600" dirty="0">
                          <a:latin typeface="ITC Stone Sans Std Medium" panose="020B0602030503020204" pitchFamily="34" charset="0"/>
                        </a:rPr>
                        <a:t>Biochemistry</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87047012"/>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Elective I </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r>
                        <a:rPr lang="en-US" sz="1600" i="0" dirty="0">
                          <a:latin typeface="ITC Stone Sans Std Medium" panose="020B0602030503020204" pitchFamily="34" charset="0"/>
                        </a:rPr>
                        <a:t>Choose from list</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820655403"/>
                  </a:ext>
                </a:extLst>
              </a:tr>
            </a:tbl>
          </a:graphicData>
        </a:graphic>
      </p:graphicFrame>
      <p:graphicFrame>
        <p:nvGraphicFramePr>
          <p:cNvPr id="4" name="Table 7">
            <a:extLst>
              <a:ext uri="{FF2B5EF4-FFF2-40B4-BE49-F238E27FC236}">
                <a16:creationId xmlns:a16="http://schemas.microsoft.com/office/drawing/2014/main" id="{4C0B17FD-3254-4F4A-B996-4B70F50BE64D}"/>
              </a:ext>
            </a:extLst>
          </p:cNvPr>
          <p:cNvGraphicFramePr>
            <a:graphicFrameLocks noGrp="1"/>
          </p:cNvGraphicFramePr>
          <p:nvPr>
            <p:extLst>
              <p:ext uri="{D42A27DB-BD31-4B8C-83A1-F6EECF244321}">
                <p14:modId xmlns:p14="http://schemas.microsoft.com/office/powerpoint/2010/main" val="1833807107"/>
              </p:ext>
            </p:extLst>
          </p:nvPr>
        </p:nvGraphicFramePr>
        <p:xfrm>
          <a:off x="6365632" y="2309447"/>
          <a:ext cx="5040925" cy="1852243"/>
        </p:xfrm>
        <a:graphic>
          <a:graphicData uri="http://schemas.openxmlformats.org/drawingml/2006/table">
            <a:tbl>
              <a:tblPr firstRow="1" bandRow="1">
                <a:tableStyleId>{5940675A-B579-460E-94D1-54222C63F5DA}</a:tableStyleId>
              </a:tblPr>
              <a:tblGrid>
                <a:gridCol w="1472863">
                  <a:extLst>
                    <a:ext uri="{9D8B030D-6E8A-4147-A177-3AD203B41FA5}">
                      <a16:colId xmlns:a16="http://schemas.microsoft.com/office/drawing/2014/main" val="1235057486"/>
                    </a:ext>
                  </a:extLst>
                </a:gridCol>
                <a:gridCol w="3568062">
                  <a:extLst>
                    <a:ext uri="{9D8B030D-6E8A-4147-A177-3AD203B41FA5}">
                      <a16:colId xmlns:a16="http://schemas.microsoft.com/office/drawing/2014/main" val="513794829"/>
                    </a:ext>
                  </a:extLst>
                </a:gridCol>
              </a:tblGrid>
              <a:tr h="335048">
                <a:tc gridSpan="2">
                  <a:txBody>
                    <a:bodyPr/>
                    <a:lstStyle/>
                    <a:p>
                      <a:pPr algn="ctr"/>
                      <a:r>
                        <a:rPr lang="en-US" sz="2000" b="1" dirty="0">
                          <a:solidFill>
                            <a:schemeClr val="bg1"/>
                          </a:solidFill>
                          <a:latin typeface="ITC Stone Sans Std Medium" panose="020B0602030503020204" pitchFamily="34" charset="0"/>
                        </a:rPr>
                        <a:t>SPRING SEMESTER (15 CREDIT HOURS)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hMerge="1">
                  <a:txBody>
                    <a:bodyPr/>
                    <a:lstStyle/>
                    <a:p>
                      <a:endParaRPr lang="en-US" sz="1200" dirty="0">
                        <a:latin typeface="ITC Stone Sans Std Medium" panose="020B0602030503020204" pitchFamily="34" charset="0"/>
                      </a:endParaRPr>
                    </a:p>
                  </a:txBody>
                  <a:tcPr marR="45720" marT="9144" marB="9144" anchor="ctr"/>
                </a:tc>
                <a:extLst>
                  <a:ext uri="{0D108BD9-81ED-4DB2-BD59-A6C34878D82A}">
                    <a16:rowId xmlns:a16="http://schemas.microsoft.com/office/drawing/2014/main" val="2337453527"/>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BIOL 628</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ITC Stone Sans Std Medium" panose="020B0602030503020204" pitchFamily="34" charset="0"/>
                        </a:rPr>
                        <a:t>Cell Biology of Disease</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14740565"/>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PTC 660</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r>
                        <a:rPr lang="en-US" sz="1600" dirty="0">
                          <a:latin typeface="ITC Stone Sans Std Medium" panose="020B0602030503020204" pitchFamily="34" charset="0"/>
                        </a:rPr>
                        <a:t>Medical Ethics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45602453"/>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Elective II </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r>
                        <a:rPr lang="en-US" sz="1600" i="0" dirty="0">
                          <a:latin typeface="ITC Stone Sans Std Medium" panose="020B0602030503020204" pitchFamily="34" charset="0"/>
                        </a:rPr>
                        <a:t>Choose from list</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274746552"/>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Elective III </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r>
                        <a:rPr lang="en-US" sz="1600" i="0" dirty="0">
                          <a:latin typeface="ITC Stone Sans Std Medium" panose="020B0602030503020204" pitchFamily="34" charset="0"/>
                        </a:rPr>
                        <a:t>Choose from list</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87047012"/>
                  </a:ext>
                </a:extLst>
              </a:tr>
              <a:tr h="303439">
                <a:tc>
                  <a:txBody>
                    <a:bodyPr/>
                    <a:lstStyle/>
                    <a:p>
                      <a:pPr algn="r" fontAlgn="b"/>
                      <a:r>
                        <a:rPr lang="en-US" sz="1600" b="0" i="0" u="none" strike="noStrike" dirty="0">
                          <a:solidFill>
                            <a:srgbClr val="000000"/>
                          </a:solidFill>
                          <a:effectLst/>
                          <a:latin typeface="ITC Stone Sans Std Medium" panose="020B0602030503020204" pitchFamily="34" charset="0"/>
                        </a:rPr>
                        <a:t>Elective IV </a:t>
                      </a:r>
                    </a:p>
                  </a:txBody>
                  <a:tcPr marL="9525"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r>
                        <a:rPr lang="en-US" sz="1600" i="0" dirty="0">
                          <a:latin typeface="ITC Stone Sans Std Medium" panose="020B0602030503020204" pitchFamily="34" charset="0"/>
                        </a:rPr>
                        <a:t>Choose from list</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820655403"/>
                  </a:ext>
                </a:extLst>
              </a:tr>
            </a:tbl>
          </a:graphicData>
        </a:graphic>
      </p:graphicFrame>
    </p:spTree>
    <p:extLst>
      <p:ext uri="{BB962C8B-B14F-4D97-AF65-F5344CB8AC3E}">
        <p14:creationId xmlns:p14="http://schemas.microsoft.com/office/powerpoint/2010/main" val="4006777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a:extLst>
              <a:ext uri="{FF2B5EF4-FFF2-40B4-BE49-F238E27FC236}">
                <a16:creationId xmlns:a16="http://schemas.microsoft.com/office/drawing/2014/main" id="{5F52442A-CA90-4451-92EC-BB6BC28D3EF6}"/>
              </a:ext>
            </a:extLst>
          </p:cNvPr>
          <p:cNvGraphicFramePr>
            <a:graphicFrameLocks/>
          </p:cNvGraphicFramePr>
          <p:nvPr>
            <p:extLst>
              <p:ext uri="{D42A27DB-BD31-4B8C-83A1-F6EECF244321}">
                <p14:modId xmlns:p14="http://schemas.microsoft.com/office/powerpoint/2010/main" val="297553405"/>
              </p:ext>
            </p:extLst>
          </p:nvPr>
        </p:nvGraphicFramePr>
        <p:xfrm>
          <a:off x="0" y="6943"/>
          <a:ext cx="12192000" cy="106680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10668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URRICULUM</a:t>
                      </a:r>
                      <a:r>
                        <a:rPr kumimoji="0" lang="en-US" sz="3600" b="0" i="0" u="none" strike="noStrike" kern="1200" cap="none" spc="0" normalizeH="0" baseline="0" noProof="0" dirty="0">
                          <a:ln>
                            <a:noFill/>
                          </a:ln>
                          <a:solidFill>
                            <a:prstClr val="black"/>
                          </a:solidFill>
                          <a:effectLst/>
                          <a:uLnTx/>
                          <a:uFillTx/>
                          <a:latin typeface="ITC Stone Sans Std Medium" panose="020B0602030503020204" pitchFamily="34" charset="0"/>
                          <a:ea typeface="+mn-ea"/>
                          <a:cs typeface="+mn-cs"/>
                        </a:rPr>
                        <a:t>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VERVIEW –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LECTIVES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graphicFrame>
        <p:nvGraphicFramePr>
          <p:cNvPr id="7" name="Table 7">
            <a:extLst>
              <a:ext uri="{FF2B5EF4-FFF2-40B4-BE49-F238E27FC236}">
                <a16:creationId xmlns:a16="http://schemas.microsoft.com/office/drawing/2014/main" id="{43811077-93B1-4D16-8CC4-F3578C274A7A}"/>
              </a:ext>
            </a:extLst>
          </p:cNvPr>
          <p:cNvGraphicFramePr>
            <a:graphicFrameLocks noGrp="1"/>
          </p:cNvGraphicFramePr>
          <p:nvPr>
            <p:extLst>
              <p:ext uri="{D42A27DB-BD31-4B8C-83A1-F6EECF244321}">
                <p14:modId xmlns:p14="http://schemas.microsoft.com/office/powerpoint/2010/main" val="1554779832"/>
              </p:ext>
            </p:extLst>
          </p:nvPr>
        </p:nvGraphicFramePr>
        <p:xfrm>
          <a:off x="515818" y="1318604"/>
          <a:ext cx="5193320" cy="1822323"/>
        </p:xfrm>
        <a:graphic>
          <a:graphicData uri="http://schemas.openxmlformats.org/drawingml/2006/table">
            <a:tbl>
              <a:tblPr firstRow="1" bandRow="1">
                <a:tableStyleId>{5940675A-B579-460E-94D1-54222C63F5DA}</a:tableStyleId>
              </a:tblPr>
              <a:tblGrid>
                <a:gridCol w="1212198">
                  <a:extLst>
                    <a:ext uri="{9D8B030D-6E8A-4147-A177-3AD203B41FA5}">
                      <a16:colId xmlns:a16="http://schemas.microsoft.com/office/drawing/2014/main" val="1235057486"/>
                    </a:ext>
                  </a:extLst>
                </a:gridCol>
                <a:gridCol w="3981122">
                  <a:extLst>
                    <a:ext uri="{9D8B030D-6E8A-4147-A177-3AD203B41FA5}">
                      <a16:colId xmlns:a16="http://schemas.microsoft.com/office/drawing/2014/main" val="513794829"/>
                    </a:ext>
                  </a:extLst>
                </a:gridCol>
              </a:tblGrid>
              <a:tr h="177800">
                <a:tc gridSpan="2">
                  <a:txBody>
                    <a:bodyPr/>
                    <a:lstStyle/>
                    <a:p>
                      <a:pPr algn="ctr"/>
                      <a:r>
                        <a:rPr lang="en-US" sz="1600" b="1" dirty="0">
                          <a:solidFill>
                            <a:schemeClr val="bg1"/>
                          </a:solidFill>
                          <a:latin typeface="ITC Stone Sans Std Medium" panose="020B0602030503020204" pitchFamily="34" charset="0"/>
                        </a:rPr>
                        <a:t>NEUROSCIENCE ELECTIVES*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hMerge="1">
                  <a:txBody>
                    <a:bodyPr/>
                    <a:lstStyle/>
                    <a:p>
                      <a:endParaRPr lang="en-US" sz="1200" dirty="0">
                        <a:latin typeface="ITC Stone Sans Std Medium" panose="020B0602030503020204" pitchFamily="34" charset="0"/>
                      </a:endParaRPr>
                    </a:p>
                  </a:txBody>
                  <a:tcPr marR="45720" marT="9144" marB="9144" anchor="ctr"/>
                </a:tc>
                <a:extLst>
                  <a:ext uri="{0D108BD9-81ED-4DB2-BD59-A6C34878D82A}">
                    <a16:rowId xmlns:a16="http://schemas.microsoft.com/office/drawing/2014/main" val="2337453527"/>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635</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Intro. to Computational Neuroscience</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14740565"/>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636</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Advanced Computational Neuroscience</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4560245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640</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Cellular Neurophysiology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27474655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641</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Systems Neuroscience</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8704701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648</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Neuropathology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82065540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R120 517</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Developmental Neurobiology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129117150"/>
                  </a:ext>
                </a:extLst>
              </a:tr>
              <a:tr h="177800">
                <a:tc gridSpan="2">
                  <a:txBody>
                    <a:bodyPr/>
                    <a:lstStyle/>
                    <a:p>
                      <a:pPr algn="l" fontAlgn="b"/>
                      <a:r>
                        <a:rPr lang="en-US" sz="1400" b="0" i="1" u="none" strike="noStrike" dirty="0">
                          <a:solidFill>
                            <a:srgbClr val="000000"/>
                          </a:solidFill>
                          <a:effectLst/>
                          <a:latin typeface="ITC Stone Sans Std Medium" panose="020B0602030503020204" pitchFamily="34" charset="0"/>
                        </a:rPr>
                        <a:t>* students must take at least neuroscience one (1) course</a:t>
                      </a:r>
                    </a:p>
                  </a:txBody>
                  <a:tcPr marL="457200"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algn="l" fontAlgn="b"/>
                      <a:endParaRPr lang="en-US" sz="1400" b="0" i="0" u="none" strike="noStrike" dirty="0">
                        <a:solidFill>
                          <a:srgbClr val="000000"/>
                        </a:solidFill>
                        <a:effectLst/>
                        <a:latin typeface="ITC Stone Sans Std Medium" panose="020B0602030503020204" pitchFamily="34" charset="0"/>
                      </a:endParaRP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561608683"/>
                  </a:ext>
                </a:extLst>
              </a:tr>
            </a:tbl>
          </a:graphicData>
        </a:graphic>
      </p:graphicFrame>
      <p:graphicFrame>
        <p:nvGraphicFramePr>
          <p:cNvPr id="9" name="Table 7">
            <a:extLst>
              <a:ext uri="{FF2B5EF4-FFF2-40B4-BE49-F238E27FC236}">
                <a16:creationId xmlns:a16="http://schemas.microsoft.com/office/drawing/2014/main" id="{6EEA185F-0C9D-41D4-B5F9-AB8188A37B51}"/>
              </a:ext>
            </a:extLst>
          </p:cNvPr>
          <p:cNvGraphicFramePr>
            <a:graphicFrameLocks noGrp="1"/>
          </p:cNvGraphicFramePr>
          <p:nvPr>
            <p:extLst>
              <p:ext uri="{D42A27DB-BD31-4B8C-83A1-F6EECF244321}">
                <p14:modId xmlns:p14="http://schemas.microsoft.com/office/powerpoint/2010/main" val="2457312706"/>
              </p:ext>
            </p:extLst>
          </p:nvPr>
        </p:nvGraphicFramePr>
        <p:xfrm>
          <a:off x="515818" y="3717073"/>
          <a:ext cx="5193319" cy="1822323"/>
        </p:xfrm>
        <a:graphic>
          <a:graphicData uri="http://schemas.openxmlformats.org/drawingml/2006/table">
            <a:tbl>
              <a:tblPr firstRow="1" bandRow="1">
                <a:tableStyleId>{5940675A-B579-460E-94D1-54222C63F5DA}</a:tableStyleId>
              </a:tblPr>
              <a:tblGrid>
                <a:gridCol w="1250477">
                  <a:extLst>
                    <a:ext uri="{9D8B030D-6E8A-4147-A177-3AD203B41FA5}">
                      <a16:colId xmlns:a16="http://schemas.microsoft.com/office/drawing/2014/main" val="1235057486"/>
                    </a:ext>
                  </a:extLst>
                </a:gridCol>
                <a:gridCol w="3942842">
                  <a:extLst>
                    <a:ext uri="{9D8B030D-6E8A-4147-A177-3AD203B41FA5}">
                      <a16:colId xmlns:a16="http://schemas.microsoft.com/office/drawing/2014/main" val="513794829"/>
                    </a:ext>
                  </a:extLst>
                </a:gridCol>
              </a:tblGrid>
              <a:tr h="177800">
                <a:tc gridSpan="2">
                  <a:txBody>
                    <a:bodyPr/>
                    <a:lstStyle/>
                    <a:p>
                      <a:pPr algn="ctr"/>
                      <a:r>
                        <a:rPr lang="en-US" sz="1600" b="1" dirty="0">
                          <a:solidFill>
                            <a:schemeClr val="bg1"/>
                          </a:solidFill>
                          <a:latin typeface="ITC Stone Sans Std Medium" panose="020B0602030503020204" pitchFamily="34" charset="0"/>
                        </a:rPr>
                        <a:t>FOUNDATIONAL ELECTIVES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hMerge="1">
                  <a:txBody>
                    <a:bodyPr/>
                    <a:lstStyle/>
                    <a:p>
                      <a:endParaRPr lang="en-US" sz="1200" dirty="0">
                        <a:latin typeface="ITC Stone Sans Std Medium" panose="020B0602030503020204" pitchFamily="34" charset="0"/>
                      </a:endParaRPr>
                    </a:p>
                  </a:txBody>
                  <a:tcPr marR="45720" marT="9144" marB="9144" anchor="ctr"/>
                </a:tc>
                <a:extLst>
                  <a:ext uri="{0D108BD9-81ED-4DB2-BD59-A6C34878D82A}">
                    <a16:rowId xmlns:a16="http://schemas.microsoft.com/office/drawing/2014/main" val="2337453527"/>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610</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Comparative Vertebrate Anatomy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14740565"/>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612</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Comparative Animal Physiology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4560245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645</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Biological Imaging Techniques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27474655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672</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Computational Systems Biology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87047012"/>
                  </a:ext>
                </a:extLst>
              </a:tr>
              <a:tr h="177800">
                <a:tc>
                  <a:txBody>
                    <a:bodyPr/>
                    <a:lstStyle/>
                    <a:p>
                      <a:pPr algn="r" fontAlgn="b"/>
                      <a:r>
                        <a:rPr lang="en-US" sz="1400" b="0" i="0" u="none" strike="noStrike" spc="-100" baseline="0" dirty="0">
                          <a:solidFill>
                            <a:srgbClr val="000000"/>
                          </a:solidFill>
                          <a:effectLst/>
                          <a:latin typeface="ITC Stone Sans Std Medium" panose="020B0602030503020204" pitchFamily="34" charset="0"/>
                        </a:rPr>
                        <a:t>MATH</a:t>
                      </a:r>
                      <a:r>
                        <a:rPr lang="en-US" sz="1400" b="0" i="0" u="none" strike="noStrike" dirty="0">
                          <a:solidFill>
                            <a:srgbClr val="000000"/>
                          </a:solidFill>
                          <a:effectLst/>
                          <a:latin typeface="ITC Stone Sans Std Medium" panose="020B0602030503020204" pitchFamily="34" charset="0"/>
                        </a:rPr>
                        <a:t> 615</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Quantitative Analysis in the Life Sciences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82065540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R120 515</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Molecular Biology of Eukaryotes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129117150"/>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R120 524</a:t>
                      </a:r>
                    </a:p>
                  </a:txBody>
                  <a:tcPr marT="9525" marB="0" anchor="b">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Cell, Molecular, &amp; Developmental Biology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751133860"/>
                  </a:ext>
                </a:extLst>
              </a:tr>
            </a:tbl>
          </a:graphicData>
        </a:graphic>
      </p:graphicFrame>
      <p:graphicFrame>
        <p:nvGraphicFramePr>
          <p:cNvPr id="10" name="Table 7">
            <a:extLst>
              <a:ext uri="{FF2B5EF4-FFF2-40B4-BE49-F238E27FC236}">
                <a16:creationId xmlns:a16="http://schemas.microsoft.com/office/drawing/2014/main" id="{805909A2-1D3A-453D-8AC5-F6F10580E801}"/>
              </a:ext>
            </a:extLst>
          </p:cNvPr>
          <p:cNvGraphicFramePr>
            <a:graphicFrameLocks noGrp="1"/>
          </p:cNvGraphicFramePr>
          <p:nvPr>
            <p:extLst>
              <p:ext uri="{D42A27DB-BD31-4B8C-83A1-F6EECF244321}">
                <p14:modId xmlns:p14="http://schemas.microsoft.com/office/powerpoint/2010/main" val="2384181130"/>
              </p:ext>
            </p:extLst>
          </p:nvPr>
        </p:nvGraphicFramePr>
        <p:xfrm>
          <a:off x="6096000" y="2080599"/>
          <a:ext cx="5451230" cy="2713863"/>
        </p:xfrm>
        <a:graphic>
          <a:graphicData uri="http://schemas.openxmlformats.org/drawingml/2006/table">
            <a:tbl>
              <a:tblPr firstRow="1" bandRow="1">
                <a:tableStyleId>{5940675A-B579-460E-94D1-54222C63F5DA}</a:tableStyleId>
              </a:tblPr>
              <a:tblGrid>
                <a:gridCol w="1125068">
                  <a:extLst>
                    <a:ext uri="{9D8B030D-6E8A-4147-A177-3AD203B41FA5}">
                      <a16:colId xmlns:a16="http://schemas.microsoft.com/office/drawing/2014/main" val="1235057486"/>
                    </a:ext>
                  </a:extLst>
                </a:gridCol>
                <a:gridCol w="4326162">
                  <a:extLst>
                    <a:ext uri="{9D8B030D-6E8A-4147-A177-3AD203B41FA5}">
                      <a16:colId xmlns:a16="http://schemas.microsoft.com/office/drawing/2014/main" val="513794829"/>
                    </a:ext>
                  </a:extLst>
                </a:gridCol>
              </a:tblGrid>
              <a:tr h="177800">
                <a:tc gridSpan="2">
                  <a:txBody>
                    <a:bodyPr/>
                    <a:lstStyle/>
                    <a:p>
                      <a:pPr algn="ctr"/>
                      <a:r>
                        <a:rPr lang="en-US" sz="1600" b="1" dirty="0">
                          <a:solidFill>
                            <a:schemeClr val="bg1"/>
                          </a:solidFill>
                          <a:latin typeface="ITC Stone Sans Std Medium" panose="020B0602030503020204" pitchFamily="34" charset="0"/>
                        </a:rPr>
                        <a:t>MEDICAL &amp; APPLIED SCIENCE ELECTIVES</a:t>
                      </a:r>
                    </a:p>
                  </a:txBody>
                  <a:tcPr marR="45720" marT="9144" marB="9144" anchor="ctr">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C60001"/>
                    </a:solidFill>
                  </a:tcPr>
                </a:tc>
                <a:tc hMerge="1">
                  <a:txBody>
                    <a:bodyPr/>
                    <a:lstStyle/>
                    <a:p>
                      <a:endParaRPr lang="en-US" sz="1200" dirty="0">
                        <a:latin typeface="ITC Stone Sans Std Medium" panose="020B0602030503020204" pitchFamily="34" charset="0"/>
                      </a:endParaRPr>
                    </a:p>
                  </a:txBody>
                  <a:tcPr marR="45720" marT="9144" marB="9144" anchor="ctr"/>
                </a:tc>
                <a:extLst>
                  <a:ext uri="{0D108BD9-81ED-4DB2-BD59-A6C34878D82A}">
                    <a16:rowId xmlns:a16="http://schemas.microsoft.com/office/drawing/2014/main" val="2337453527"/>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606</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Applied Bioprocessing &amp; Immune Based Therapies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214740565"/>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643</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Biology of Addiction</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24560245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653</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Medical Genetics &amp; Genomics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327474655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668</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Evolutionary Medicine</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418704701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BIOL 725</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Independent Study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820655403"/>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BME 650</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Clinical Physiology &amp; Neurophysiology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129117150"/>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BME 668</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Medical Imaging Systems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2963683532"/>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BME 671</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Biomechanics of Human Structure and Motion</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1214292951"/>
                  </a:ext>
                </a:extLst>
              </a:tr>
              <a:tr h="177800">
                <a:tc>
                  <a:txBody>
                    <a:bodyPr/>
                    <a:lstStyle/>
                    <a:p>
                      <a:pPr algn="r" fontAlgn="b"/>
                      <a:r>
                        <a:rPr lang="en-US" sz="1400" b="0" i="0" u="none" strike="noStrike" spc="-100" baseline="0" dirty="0">
                          <a:solidFill>
                            <a:srgbClr val="000000"/>
                          </a:solidFill>
                          <a:effectLst/>
                          <a:latin typeface="ITC Stone Sans Std Medium" panose="020B0602030503020204" pitchFamily="34" charset="0"/>
                        </a:rPr>
                        <a:t>EVSC</a:t>
                      </a:r>
                      <a:r>
                        <a:rPr lang="en-US" sz="1400" b="0" i="0" u="none" strike="noStrike" dirty="0">
                          <a:solidFill>
                            <a:srgbClr val="000000"/>
                          </a:solidFill>
                          <a:effectLst/>
                          <a:latin typeface="ITC Stone Sans Std Medium" panose="020B0602030503020204" pitchFamily="34" charset="0"/>
                        </a:rPr>
                        <a:t> 616</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Toxicology</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123177478"/>
                  </a:ext>
                </a:extLst>
              </a:tr>
              <a:tr h="177800">
                <a:tc>
                  <a:txBody>
                    <a:bodyPr/>
                    <a:lstStyle/>
                    <a:p>
                      <a:pPr algn="r" fontAlgn="b"/>
                      <a:r>
                        <a:rPr lang="en-US" sz="1400" b="0" i="0" u="none" strike="noStrike" spc="-100" baseline="0" dirty="0">
                          <a:solidFill>
                            <a:srgbClr val="000000"/>
                          </a:solidFill>
                          <a:effectLst/>
                          <a:latin typeface="ITC Stone Sans Std Medium" panose="020B0602030503020204" pitchFamily="34" charset="0"/>
                        </a:rPr>
                        <a:t>MATH</a:t>
                      </a:r>
                      <a:r>
                        <a:rPr lang="en-US" sz="1400" b="0" i="0" u="none" strike="noStrike" dirty="0">
                          <a:solidFill>
                            <a:srgbClr val="000000"/>
                          </a:solidFill>
                          <a:effectLst/>
                          <a:latin typeface="ITC Stone Sans Std Medium" panose="020B0602030503020204" pitchFamily="34" charset="0"/>
                        </a:rPr>
                        <a:t> 654</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tc>
                  <a:txBody>
                    <a:bodyPr/>
                    <a:lstStyle/>
                    <a:p>
                      <a:pPr algn="l" fontAlgn="b"/>
                      <a:r>
                        <a:rPr lang="en-US" sz="1400" b="0" i="0" u="none" strike="noStrike" dirty="0">
                          <a:solidFill>
                            <a:srgbClr val="000000"/>
                          </a:solidFill>
                          <a:effectLst/>
                          <a:latin typeface="ITC Stone Sans Std Medium" panose="020B0602030503020204" pitchFamily="34" charset="0"/>
                        </a:rPr>
                        <a:t>Clinical Trials Design and Analysis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5F5F5"/>
                    </a:solidFill>
                  </a:tcPr>
                </a:tc>
                <a:extLst>
                  <a:ext uri="{0D108BD9-81ED-4DB2-BD59-A6C34878D82A}">
                    <a16:rowId xmlns:a16="http://schemas.microsoft.com/office/drawing/2014/main" val="3279188041"/>
                  </a:ext>
                </a:extLst>
              </a:tr>
              <a:tr h="177800">
                <a:tc>
                  <a:txBody>
                    <a:bodyPr/>
                    <a:lstStyle/>
                    <a:p>
                      <a:pPr algn="r" fontAlgn="b"/>
                      <a:r>
                        <a:rPr lang="en-US" sz="1400" b="0" i="0" u="none" strike="noStrike" dirty="0">
                          <a:solidFill>
                            <a:srgbClr val="000000"/>
                          </a:solidFill>
                          <a:effectLst/>
                          <a:latin typeface="ITC Stone Sans Std Medium" panose="020B0602030503020204" pitchFamily="34" charset="0"/>
                        </a:rPr>
                        <a:t>PTC 640</a:t>
                      </a:r>
                    </a:p>
                  </a:txBody>
                  <a:tcPr marT="9525" marB="0" anchor="ctr">
                    <a:lnL w="12700" cap="flat" cmpd="sng" algn="ctr">
                      <a:solidFill>
                        <a:srgbClr val="E3E3E3"/>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ITC Stone Sans Std Medium" panose="020B0602030503020204" pitchFamily="34" charset="0"/>
                        </a:rPr>
                        <a:t>Health Communications</a:t>
                      </a:r>
                    </a:p>
                  </a:txBody>
                  <a:tcPr marL="45720" marR="9525" marT="9525" marB="0" anchor="b">
                    <a:lnL w="12700" cap="flat" cmpd="sng" algn="ctr">
                      <a:no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tcPr>
                </a:tc>
                <a:extLst>
                  <a:ext uri="{0D108BD9-81ED-4DB2-BD59-A6C34878D82A}">
                    <a16:rowId xmlns:a16="http://schemas.microsoft.com/office/drawing/2014/main" val="659245915"/>
                  </a:ext>
                </a:extLst>
              </a:tr>
            </a:tbl>
          </a:graphicData>
        </a:graphic>
      </p:graphicFrame>
    </p:spTree>
    <p:extLst>
      <p:ext uri="{BB962C8B-B14F-4D97-AF65-F5344CB8AC3E}">
        <p14:creationId xmlns:p14="http://schemas.microsoft.com/office/powerpoint/2010/main" val="1245357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E300A1BC-B225-4922-8904-CA8663134232}"/>
              </a:ext>
            </a:extLst>
          </p:cNvPr>
          <p:cNvGraphicFramePr>
            <a:graphicFrameLocks/>
          </p:cNvGraphicFramePr>
          <p:nvPr>
            <p:extLst>
              <p:ext uri="{D42A27DB-BD31-4B8C-83A1-F6EECF244321}">
                <p14:modId xmlns:p14="http://schemas.microsoft.com/office/powerpoint/2010/main" val="2489917921"/>
              </p:ext>
            </p:extLst>
          </p:nvPr>
        </p:nvGraphicFramePr>
        <p:xfrm>
          <a:off x="0" y="0"/>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M</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ASTER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S</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CIENCE IN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B</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IOLOGY OF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H</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EALTH</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XTERNAL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ONSULTANT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EPORT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
        <p:nvSpPr>
          <p:cNvPr id="7" name="Content Placeholder 2">
            <a:extLst>
              <a:ext uri="{FF2B5EF4-FFF2-40B4-BE49-F238E27FC236}">
                <a16:creationId xmlns:a16="http://schemas.microsoft.com/office/drawing/2014/main" id="{D438F551-4357-40CB-8DA6-09511819E8F9}"/>
              </a:ext>
            </a:extLst>
          </p:cNvPr>
          <p:cNvSpPr>
            <a:spLocks noGrp="1"/>
          </p:cNvSpPr>
          <p:nvPr>
            <p:ph idx="1"/>
          </p:nvPr>
        </p:nvSpPr>
        <p:spPr>
          <a:xfrm>
            <a:off x="355600" y="1530985"/>
            <a:ext cx="11480800" cy="4351338"/>
          </a:xfrm>
        </p:spPr>
        <p:txBody>
          <a:bodyPr>
            <a:noAutofit/>
          </a:bodyPr>
          <a:lstStyle/>
          <a:p>
            <a:pPr>
              <a:spcBef>
                <a:spcPts val="2400"/>
              </a:spcBef>
            </a:pPr>
            <a:r>
              <a:rPr lang="en-US" sz="2400" dirty="0"/>
              <a:t>Prior to approval, the State of New Jersey mandates that all new programs are evaluated by an expert in the field.</a:t>
            </a:r>
          </a:p>
          <a:p>
            <a:pPr>
              <a:spcBef>
                <a:spcPts val="2400"/>
              </a:spcBef>
            </a:pPr>
            <a:r>
              <a:rPr lang="en-US" sz="2400" dirty="0"/>
              <a:t>Dr. Joseph Stabile, Dean of the School of Arts &amp; Sciences and Professor of Biology at Iona College in New Rochelle, NY.</a:t>
            </a:r>
          </a:p>
          <a:p>
            <a:pPr>
              <a:spcBef>
                <a:spcPts val="2400"/>
              </a:spcBef>
            </a:pPr>
            <a:r>
              <a:rPr lang="en-US" sz="2400" dirty="0"/>
              <a:t>Site visit and interviews took place virtually on Friday, March 5, 2021.</a:t>
            </a:r>
          </a:p>
        </p:txBody>
      </p:sp>
    </p:spTree>
    <p:extLst>
      <p:ext uri="{BB962C8B-B14F-4D97-AF65-F5344CB8AC3E}">
        <p14:creationId xmlns:p14="http://schemas.microsoft.com/office/powerpoint/2010/main" val="3503422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0" y="1597721"/>
            <a:ext cx="11480800" cy="2731922"/>
          </a:xfrm>
        </p:spPr>
        <p:txBody>
          <a:bodyPr>
            <a:noAutofit/>
          </a:bodyPr>
          <a:lstStyle/>
          <a:p>
            <a:pPr marL="0" indent="0" algn="just">
              <a:spcBef>
                <a:spcPts val="2400"/>
              </a:spcBef>
              <a:buNone/>
            </a:pPr>
            <a:r>
              <a:rPr lang="en-US" sz="2000" dirty="0"/>
              <a:t>New Jersey Institute of Technology (NJIT) proposes the establishment of Master of Science in Biology of Health (MSBH). The proposed program is well-conceived and builds on the existing academic strengths of current programs and health professions advisement structure. I </a:t>
            </a:r>
            <a:r>
              <a:rPr lang="en-US" sz="2000" b="1" u="sng" dirty="0"/>
              <a:t>strongly recommend approval</a:t>
            </a:r>
            <a:r>
              <a:rPr lang="en-US" sz="2000" dirty="0"/>
              <a:t> with minor modifications of NJIT’s MSBH program. </a:t>
            </a:r>
          </a:p>
          <a:p>
            <a:pPr marL="0" indent="0" algn="just">
              <a:spcBef>
                <a:spcPts val="2400"/>
              </a:spcBef>
              <a:buNone/>
            </a:pPr>
            <a:r>
              <a:rPr lang="en-US" sz="2000" dirty="0"/>
              <a:t>NJIT is well positioned to create a distinctive program that will help students pursue careers in medicine and other health professions. The Biology faculty and Administration of NJIT are committed to developing a rigorous academic master’s program built on student-centered faculty, a strong assessment plan, an excellent personalized advising structure and commitment to diversity and inclusion. The majority of post baccalaureate programs in the New Jersey – New York region are designed for students changing careers. MSBH is designed as a record enhancement program. As such it has the potential to create a niche in a competitive regional market due to the strengths of its academic program and advising structure. </a:t>
            </a:r>
          </a:p>
        </p:txBody>
      </p:sp>
      <p:graphicFrame>
        <p:nvGraphicFramePr>
          <p:cNvPr id="4"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157138528"/>
              </p:ext>
            </p:extLst>
          </p:nvPr>
        </p:nvGraphicFramePr>
        <p:xfrm>
          <a:off x="0" y="0"/>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XTERNAL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ONSULTANT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EPORT</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VERALL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ECOMMENDATION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
        <p:nvSpPr>
          <p:cNvPr id="5" name="TextBox 4"/>
          <p:cNvSpPr txBox="1"/>
          <p:nvPr/>
        </p:nvSpPr>
        <p:spPr>
          <a:xfrm>
            <a:off x="5879064" y="5512077"/>
            <a:ext cx="5957336" cy="400110"/>
          </a:xfrm>
          <a:prstGeom prst="rect">
            <a:avLst/>
          </a:prstGeom>
          <a:noFill/>
        </p:spPr>
        <p:txBody>
          <a:bodyPr wrap="none" rtlCol="0">
            <a:spAutoFit/>
          </a:bodyPr>
          <a:lstStyle/>
          <a:p>
            <a:pPr algn="just"/>
            <a:r>
              <a:rPr lang="en-US" sz="2000" dirty="0">
                <a:latin typeface="ITC Stone Sans Std Medium" panose="020B0602030503020204" pitchFamily="34" charset="0"/>
              </a:rPr>
              <a:t>Dr. Joseph Stabile, External Consultant Report, p. 2</a:t>
            </a:r>
          </a:p>
        </p:txBody>
      </p:sp>
    </p:spTree>
    <p:extLst>
      <p:ext uri="{BB962C8B-B14F-4D97-AF65-F5344CB8AC3E}">
        <p14:creationId xmlns:p14="http://schemas.microsoft.com/office/powerpoint/2010/main" val="3268182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0" y="1530985"/>
            <a:ext cx="11480800" cy="4351338"/>
          </a:xfrm>
        </p:spPr>
        <p:txBody>
          <a:bodyPr>
            <a:noAutofit/>
          </a:bodyPr>
          <a:lstStyle/>
          <a:p>
            <a:pPr>
              <a:spcBef>
                <a:spcPts val="2400"/>
              </a:spcBef>
            </a:pPr>
            <a:r>
              <a:rPr lang="en-US" sz="2400" dirty="0"/>
              <a:t>The institutional response addresses all eight (8) of the recommendations made in the report:</a:t>
            </a:r>
            <a:endParaRPr lang="en-US" dirty="0"/>
          </a:p>
          <a:p>
            <a:pPr marL="914405" lvl="1" indent="-457200">
              <a:spcBef>
                <a:spcPts val="900"/>
              </a:spcBef>
              <a:buFont typeface="+mj-lt"/>
              <a:buAutoNum type="arabicPeriod"/>
            </a:pPr>
            <a:r>
              <a:rPr lang="en-US" sz="2200" dirty="0"/>
              <a:t>Identification of program type</a:t>
            </a:r>
          </a:p>
          <a:p>
            <a:pPr marL="914405" lvl="1" indent="-457200">
              <a:spcBef>
                <a:spcPts val="900"/>
              </a:spcBef>
              <a:buFont typeface="+mj-lt"/>
              <a:buAutoNum type="arabicPeriod"/>
            </a:pPr>
            <a:r>
              <a:rPr lang="en-US" sz="2200" dirty="0"/>
              <a:t>Admissions requirements</a:t>
            </a:r>
          </a:p>
          <a:p>
            <a:pPr marL="914405" lvl="1" indent="-457200">
              <a:spcBef>
                <a:spcPts val="900"/>
              </a:spcBef>
              <a:buFont typeface="+mj-lt"/>
              <a:buAutoNum type="arabicPeriod"/>
            </a:pPr>
            <a:r>
              <a:rPr lang="en-US" sz="2200" dirty="0"/>
              <a:t>Virtual anatomy laboratory</a:t>
            </a:r>
          </a:p>
          <a:p>
            <a:pPr marL="914405" lvl="1" indent="-457200">
              <a:spcBef>
                <a:spcPts val="900"/>
              </a:spcBef>
              <a:buFont typeface="+mj-lt"/>
              <a:buAutoNum type="arabicPeriod"/>
            </a:pPr>
            <a:r>
              <a:rPr lang="en-US" sz="2200" dirty="0"/>
              <a:t>Support for Director of Pre-Health Programs</a:t>
            </a:r>
          </a:p>
          <a:p>
            <a:pPr marL="914405" lvl="1" indent="-457200">
              <a:spcBef>
                <a:spcPts val="900"/>
              </a:spcBef>
              <a:buFont typeface="+mj-lt"/>
              <a:buAutoNum type="arabicPeriod"/>
            </a:pPr>
            <a:r>
              <a:rPr lang="en-US" sz="2200" dirty="0"/>
              <a:t>Involvement of the Office of Informational Services &amp; Technology</a:t>
            </a:r>
          </a:p>
          <a:p>
            <a:pPr marL="914405" lvl="1" indent="-457200">
              <a:spcBef>
                <a:spcPts val="900"/>
              </a:spcBef>
              <a:buFont typeface="+mj-lt"/>
              <a:buAutoNum type="arabicPeriod"/>
            </a:pPr>
            <a:r>
              <a:rPr lang="en-US" sz="2200" dirty="0"/>
              <a:t>Library utilization</a:t>
            </a:r>
          </a:p>
          <a:p>
            <a:pPr marL="914405" lvl="1" indent="-457200">
              <a:spcBef>
                <a:spcPts val="900"/>
              </a:spcBef>
              <a:buFont typeface="+mj-lt"/>
              <a:buAutoNum type="arabicPeriod"/>
            </a:pPr>
            <a:r>
              <a:rPr lang="en-US" sz="2200" dirty="0"/>
              <a:t>Curriculum</a:t>
            </a:r>
          </a:p>
          <a:p>
            <a:pPr marL="914405" lvl="1" indent="-457200">
              <a:spcBef>
                <a:spcPts val="900"/>
              </a:spcBef>
              <a:buFont typeface="+mj-lt"/>
              <a:buAutoNum type="arabicPeriod"/>
            </a:pPr>
            <a:r>
              <a:rPr lang="en-US" sz="2200" dirty="0"/>
              <a:t>Marketing</a:t>
            </a:r>
          </a:p>
        </p:txBody>
      </p:sp>
      <p:graphicFrame>
        <p:nvGraphicFramePr>
          <p:cNvPr id="4"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1763183484"/>
              </p:ext>
            </p:extLst>
          </p:nvPr>
        </p:nvGraphicFramePr>
        <p:xfrm>
          <a:off x="0" y="0"/>
          <a:ext cx="12192000" cy="118872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XTERNAL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C</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ONSULTANT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EPORT</a:t>
                      </a:r>
                      <a:br>
                        <a:rPr kumimoji="0" lang="en-US" sz="4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b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NSTITUTIONAL </a:t>
                      </a:r>
                      <a:r>
                        <a:rPr kumimoji="0" lang="en-US" sz="36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R</a:t>
                      </a:r>
                      <a:r>
                        <a:rPr kumimoji="0" lang="en-US" sz="30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ESPONSE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
        <p:nvSpPr>
          <p:cNvPr id="2" name="Rectangle: Diagonal Corners Rounded 1">
            <a:extLst>
              <a:ext uri="{FF2B5EF4-FFF2-40B4-BE49-F238E27FC236}">
                <a16:creationId xmlns:a16="http://schemas.microsoft.com/office/drawing/2014/main" id="{95B717F1-C726-486E-A20F-5A320A4014B3}"/>
              </a:ext>
            </a:extLst>
          </p:cNvPr>
          <p:cNvSpPr/>
          <p:nvPr/>
        </p:nvSpPr>
        <p:spPr>
          <a:xfrm>
            <a:off x="798022" y="2261062"/>
            <a:ext cx="4437169" cy="1265909"/>
          </a:xfrm>
          <a:prstGeom prst="round2DiagRect">
            <a:avLst/>
          </a:prstGeom>
          <a:noFill/>
          <a:ln w="38100">
            <a:solidFill>
              <a:srgbClr val="C600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06835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0" y="1466590"/>
            <a:ext cx="11480800" cy="4351338"/>
          </a:xfrm>
        </p:spPr>
        <p:txBody>
          <a:bodyPr>
            <a:noAutofit/>
          </a:bodyPr>
          <a:lstStyle/>
          <a:p>
            <a:pPr>
              <a:spcBef>
                <a:spcPts val="2400"/>
              </a:spcBef>
            </a:pPr>
            <a:r>
              <a:rPr lang="en-US" sz="2000" dirty="0">
                <a:latin typeface="ITC Stone Sans Std Medium" panose="020B0602030503020204" pitchFamily="34" charset="0"/>
              </a:rPr>
              <a:t>Dr. Stabile observes that the “MSBH needs to be clearly identified as either a career changer program or record enhancer program for the AAMC” (p.3). As he notes later in his report, “[b]ased on the curriculum and interviews with NJIT Biology faculty and Administrators, the program is clearly for ‘record enhancement’” (p. 6). </a:t>
            </a:r>
          </a:p>
          <a:p>
            <a:pPr lvl="1">
              <a:spcBef>
                <a:spcPts val="2400"/>
              </a:spcBef>
              <a:buFont typeface="Wingdings 3" panose="05040102010807070707" pitchFamily="18" charset="2"/>
              <a:buChar char=""/>
            </a:pPr>
            <a:r>
              <a:rPr lang="en-US" sz="1800" dirty="0">
                <a:latin typeface="ITC Stone Sans Std Medium" panose="020B0602030503020204" pitchFamily="34" charset="0"/>
              </a:rPr>
              <a:t>When it comes time to register the program as a post-baccalaureate premedical program (PBPP) on the website of the American Association of Medical Colleges (AAMC), we will specify that the program focus is academic record enhancement.</a:t>
            </a:r>
          </a:p>
          <a:p>
            <a:pPr lvl="1">
              <a:spcBef>
                <a:spcPts val="2400"/>
              </a:spcBef>
              <a:buFont typeface="Wingdings 3" panose="05040102010807070707" pitchFamily="18" charset="2"/>
              <a:buChar char=""/>
            </a:pPr>
            <a:r>
              <a:rPr lang="en-US" sz="1800" dirty="0">
                <a:latin typeface="ITC Stone Sans Std Medium" panose="020B0602030503020204" pitchFamily="34" charset="0"/>
              </a:rPr>
              <a:t>Furthermore, it is worth noting that labeling the program as an academic record-enhancer does not preclude New Jersey Institute of Technology (NJIT) from developing a complementary career-changer PBPP at a later date.</a:t>
            </a:r>
          </a:p>
        </p:txBody>
      </p:sp>
      <p:graphicFrame>
        <p:nvGraphicFramePr>
          <p:cNvPr id="4" name="Content Placeholder 5">
            <a:extLst>
              <a:ext uri="{FF2B5EF4-FFF2-40B4-BE49-F238E27FC236}">
                <a16:creationId xmlns:a16="http://schemas.microsoft.com/office/drawing/2014/main" id="{1E8ED056-007F-6B4C-A2E1-04835642AC12}"/>
              </a:ext>
            </a:extLst>
          </p:cNvPr>
          <p:cNvGraphicFramePr>
            <a:graphicFrameLocks/>
          </p:cNvGraphicFramePr>
          <p:nvPr>
            <p:extLst>
              <p:ext uri="{D42A27DB-BD31-4B8C-83A1-F6EECF244321}">
                <p14:modId xmlns:p14="http://schemas.microsoft.com/office/powerpoint/2010/main" val="2457010015"/>
              </p:ext>
            </p:extLst>
          </p:nvPr>
        </p:nvGraphicFramePr>
        <p:xfrm>
          <a:off x="0" y="0"/>
          <a:ext cx="12192000" cy="1066800"/>
        </p:xfrm>
        <a:graphic>
          <a:graphicData uri="http://schemas.openxmlformats.org/drawingml/2006/table">
            <a:tbl>
              <a:tblPr firstRow="1" bandRow="1">
                <a:tableStyleId>{2D5ABB26-0587-4C30-8999-92F81FD0307C}</a:tableStyleId>
              </a:tblPr>
              <a:tblGrid>
                <a:gridCol w="12192000">
                  <a:extLst>
                    <a:ext uri="{9D8B030D-6E8A-4147-A177-3AD203B41FA5}">
                      <a16:colId xmlns:a16="http://schemas.microsoft.com/office/drawing/2014/main" val="1484493260"/>
                    </a:ext>
                  </a:extLst>
                </a:gridCol>
              </a:tblGrid>
              <a:tr h="914400">
                <a:tc>
                  <a:txBody>
                    <a:bodyPr/>
                    <a:lstStyle/>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EXTERNAL CONSULTANT REPORT INSTITUIONAL RESPONSE</a:t>
                      </a:r>
                    </a:p>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00" normalizeH="0" baseline="0" noProof="0" dirty="0">
                          <a:ln>
                            <a:noFill/>
                          </a:ln>
                          <a:solidFill>
                            <a:prstClr val="black"/>
                          </a:solidFill>
                          <a:effectLst/>
                          <a:uLnTx/>
                          <a:uFillTx/>
                          <a:latin typeface="ITC Stone Sans Std Medium" panose="020B0602030503020204" pitchFamily="34" charset="0"/>
                          <a:ea typeface="+mn-ea"/>
                          <a:cs typeface="+mn-cs"/>
                        </a:rPr>
                        <a:t>IDENTIFICATION OF PROGRAM TYPE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extLst>
                  <a:ext uri="{0D108BD9-81ED-4DB2-BD59-A6C34878D82A}">
                    <a16:rowId xmlns:a16="http://schemas.microsoft.com/office/drawing/2014/main" val="1188146720"/>
                  </a:ext>
                </a:extLst>
              </a:tr>
            </a:tbl>
          </a:graphicData>
        </a:graphic>
      </p:graphicFrame>
    </p:spTree>
    <p:extLst>
      <p:ext uri="{BB962C8B-B14F-4D97-AF65-F5344CB8AC3E}">
        <p14:creationId xmlns:p14="http://schemas.microsoft.com/office/powerpoint/2010/main" val="2106374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1368</TotalTime>
  <Words>1097</Words>
  <Application>Microsoft Office PowerPoint</Application>
  <PresentationFormat>Widescreen</PresentationFormat>
  <Paragraphs>151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ITC Stone Sans Std Medium</vt:lpstr>
      <vt:lpstr>ITC Stone Sans Std Semibold</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NJIT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Wolf</dc:creator>
  <cp:lastModifiedBy>John Wolf</cp:lastModifiedBy>
  <cp:revision>184</cp:revision>
  <dcterms:created xsi:type="dcterms:W3CDTF">2017-04-19T19:12:02Z</dcterms:created>
  <dcterms:modified xsi:type="dcterms:W3CDTF">2021-05-07T17:38:51Z</dcterms:modified>
</cp:coreProperties>
</file>