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7BF35B-7F0B-4297-9032-24601D7E9EA7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23D709-E83E-4ED1-B4A0-47A4046E2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8EE03-99A0-4314-8F88-C61C92F12988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DF04-125A-4E48-9CA9-2BBB4DD2F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8EE03-99A0-4314-8F88-C61C92F12988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DF04-125A-4E48-9CA9-2BBB4DD2F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8EE03-99A0-4314-8F88-C61C92F12988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DF04-125A-4E48-9CA9-2BBB4DD2F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8EE03-99A0-4314-8F88-C61C92F12988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DF04-125A-4E48-9CA9-2BBB4DD2F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8EE03-99A0-4314-8F88-C61C92F12988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DF04-125A-4E48-9CA9-2BBB4DD2F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8EE03-99A0-4314-8F88-C61C92F12988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DF04-125A-4E48-9CA9-2BBB4DD2F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8EE03-99A0-4314-8F88-C61C92F12988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DF04-125A-4E48-9CA9-2BBB4DD2F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8EE03-99A0-4314-8F88-C61C92F12988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DF04-125A-4E48-9CA9-2BBB4DD2F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8EE03-99A0-4314-8F88-C61C92F12988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DF04-125A-4E48-9CA9-2BBB4DD2F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8EE03-99A0-4314-8F88-C61C92F12988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DF04-125A-4E48-9CA9-2BBB4DD2F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8EE03-99A0-4314-8F88-C61C92F12988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DF04-125A-4E48-9CA9-2BBB4DD2F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8EE03-99A0-4314-8F88-C61C92F12988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8DF04-125A-4E48-9CA9-2BBB4DD2F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Faculty Senate Standing Committees</a:t>
            </a:r>
            <a:br>
              <a:rPr lang="en-US" dirty="0" smtClean="0"/>
            </a:br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Presented by Richard Sher</a:t>
            </a:r>
          </a:p>
          <a:p>
            <a:r>
              <a:rPr lang="en-US" dirty="0" smtClean="0"/>
              <a:t>Faculty Meeting</a:t>
            </a:r>
          </a:p>
          <a:p>
            <a:r>
              <a:rPr lang="en-US" dirty="0" smtClean="0"/>
              <a:t>Sept. 19, 2012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Faculty Senate Subcommittee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Reggie Caudill, Mechanical &amp; Industrial Engineering</a:t>
            </a:r>
          </a:p>
          <a:p>
            <a:r>
              <a:rPr lang="en-US" dirty="0" smtClean="0"/>
              <a:t>Richard Garber, College of Architecture &amp; Design</a:t>
            </a:r>
          </a:p>
          <a:p>
            <a:r>
              <a:rPr lang="en-US" dirty="0" smtClean="0"/>
              <a:t>Alex Gerbessiotis, Computer Science</a:t>
            </a:r>
          </a:p>
          <a:p>
            <a:r>
              <a:rPr lang="en-US" dirty="0" smtClean="0"/>
              <a:t>Eliza Michalopoulou, Mathematical Sciences</a:t>
            </a:r>
          </a:p>
          <a:p>
            <a:r>
              <a:rPr lang="en-US" dirty="0" smtClean="0"/>
              <a:t>Richard Sher, Federated History (Chair)</a:t>
            </a:r>
          </a:p>
          <a:p>
            <a:r>
              <a:rPr lang="en-US" dirty="0" smtClean="0"/>
              <a:t>Cheickna Sylla, School of Management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Fundamental Principles of </a:t>
            </a:r>
            <a:br>
              <a:rPr lang="en-US" dirty="0" smtClean="0"/>
            </a:br>
            <a:r>
              <a:rPr lang="en-US" dirty="0" smtClean="0"/>
              <a:t>Faculty Senate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C</a:t>
            </a:r>
            <a:r>
              <a:rPr lang="en-US" dirty="0" smtClean="0"/>
              <a:t>onducts academic and faculty </a:t>
            </a:r>
            <a:r>
              <a:rPr lang="en-US" dirty="0" smtClean="0"/>
              <a:t>business, working closely </a:t>
            </a:r>
            <a:r>
              <a:rPr lang="en-US" smtClean="0"/>
              <a:t>w</a:t>
            </a:r>
            <a:r>
              <a:rPr lang="en-US" smtClean="0"/>
              <a:t>ith (1) </a:t>
            </a:r>
            <a:r>
              <a:rPr lang="en-US" smtClean="0"/>
              <a:t>the </a:t>
            </a:r>
            <a:r>
              <a:rPr lang="en-US" dirty="0" smtClean="0"/>
              <a:t>University Senate in regard to issues that have both academic and </a:t>
            </a:r>
            <a:r>
              <a:rPr lang="en-US" smtClean="0"/>
              <a:t>non-academic dimensions and (2) </a:t>
            </a:r>
            <a:r>
              <a:rPr lang="en-US" dirty="0" smtClean="0"/>
              <a:t>the administration</a:t>
            </a:r>
            <a:endParaRPr lang="en-US" dirty="0" smtClean="0"/>
          </a:p>
          <a:p>
            <a:r>
              <a:rPr lang="en-US" dirty="0" smtClean="0"/>
              <a:t>Composed of faculty senators (voting members) and administrators, staff, students, and others (non-voting members)</a:t>
            </a:r>
          </a:p>
          <a:p>
            <a:r>
              <a:rPr lang="en-US" dirty="0" smtClean="0"/>
              <a:t>Maintains standing committees that deal with academic and faculty affairs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 Standing Committees: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With one exception, FS standing committee members are drawn from the entire university community, as appropriate</a:t>
            </a:r>
          </a:p>
          <a:p>
            <a:r>
              <a:rPr lang="en-US" dirty="0" smtClean="0"/>
              <a:t>FS standing committees may establish subcommittees as necessary</a:t>
            </a:r>
          </a:p>
          <a:p>
            <a:r>
              <a:rPr lang="en-US" dirty="0" smtClean="0"/>
              <a:t>FS standing committees deal with academic </a:t>
            </a:r>
            <a:r>
              <a:rPr lang="en-US" u="sng" dirty="0" smtClean="0"/>
              <a:t>policies</a:t>
            </a:r>
            <a:r>
              <a:rPr lang="en-US" dirty="0" smtClean="0"/>
              <a:t>, </a:t>
            </a:r>
            <a:r>
              <a:rPr lang="en-US" u="sng" dirty="0" smtClean="0"/>
              <a:t>procedures</a:t>
            </a:r>
            <a:r>
              <a:rPr lang="en-US" dirty="0" smtClean="0"/>
              <a:t>, and </a:t>
            </a:r>
            <a:r>
              <a:rPr lang="en-US" u="sng" dirty="0" smtClean="0"/>
              <a:t>approvals</a:t>
            </a:r>
          </a:p>
          <a:p>
            <a:r>
              <a:rPr lang="en-US" dirty="0" smtClean="0"/>
              <a:t>FS standing committees do </a:t>
            </a:r>
            <a:r>
              <a:rPr lang="en-US" u="sng" dirty="0" smtClean="0"/>
              <a:t>not</a:t>
            </a:r>
            <a:r>
              <a:rPr lang="en-US" dirty="0" smtClean="0"/>
              <a:t> deal with nominating, selecting, or making decisions about particular individuals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 Standing Committees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en-US" u="sng" dirty="0" smtClean="0"/>
              <a:t>Committee on Undergraduate Education </a:t>
            </a:r>
            <a:r>
              <a:rPr lang="en-US" dirty="0" smtClean="0"/>
              <a:t>(the Undergraduate Curriculum Review Committee with an expanded charge, encompassing the character and quality of undergraduate education)</a:t>
            </a:r>
          </a:p>
          <a:p>
            <a:pPr marL="514350" indent="-514350">
              <a:buAutoNum type="arabicPeriod"/>
            </a:pPr>
            <a:r>
              <a:rPr lang="en-US" u="sng" dirty="0" smtClean="0"/>
              <a:t>Committee on Graduate Education</a:t>
            </a:r>
            <a:r>
              <a:rPr lang="en-US" dirty="0" smtClean="0"/>
              <a:t> (Graduate Council with an expanded charge, encompassing the character and quality of graduate education)</a:t>
            </a:r>
          </a:p>
          <a:p>
            <a:pPr marL="514350" indent="-514350">
              <a:buAutoNum type="arabicPeriod"/>
            </a:pPr>
            <a:r>
              <a:rPr lang="en-US" u="sng" dirty="0" smtClean="0"/>
              <a:t>Committee on Faculty Rights and Responsibilities</a:t>
            </a:r>
            <a:r>
              <a:rPr lang="en-US" dirty="0" smtClean="0"/>
              <a:t> (a new committee charged with monitoring the rights &amp; responsibilities of faculty &amp; teaching staff, the Faculty Handbook, relations between FS and PSA, etc.; membership restricted to faculty and full-time teaching staff)</a:t>
            </a:r>
            <a:endParaRPr lang="en-US" u="sng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 Standing Committees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4. </a:t>
            </a:r>
            <a:r>
              <a:rPr lang="en-US" u="sng" dirty="0" smtClean="0"/>
              <a:t>Committee on Academic Outreach</a:t>
            </a:r>
            <a:r>
              <a:rPr lang="en-US" dirty="0" smtClean="0"/>
              <a:t> (a new committee charged with overseeing and coordinating academic relations with other universities and institutions, from high schools to medical schools, in this country and abroad)</a:t>
            </a:r>
          </a:p>
          <a:p>
            <a:pPr>
              <a:buNone/>
            </a:pPr>
            <a:r>
              <a:rPr lang="en-US" dirty="0" smtClean="0"/>
              <a:t>5. </a:t>
            </a:r>
            <a:r>
              <a:rPr lang="en-US" u="sng" dirty="0" smtClean="0"/>
              <a:t>Committee on Research, Scholarship, and Creative Academic Activity</a:t>
            </a:r>
            <a:r>
              <a:rPr lang="en-US" dirty="0" smtClean="0"/>
              <a:t> (the current Committee on Research with an expanded charge, to include facilitating the pursuit of excellence by faculty in publications, grants, fellowships, conference presentations, and other forms of creative activity)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 Standing Committees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/>
              <a:t>6</a:t>
            </a:r>
            <a:r>
              <a:rPr lang="en-US" dirty="0" smtClean="0"/>
              <a:t>. </a:t>
            </a:r>
            <a:r>
              <a:rPr lang="en-US" u="sng" dirty="0" smtClean="0"/>
              <a:t>Committee on Teaching, Learning and Technology, including Distance Learning</a:t>
            </a:r>
            <a:r>
              <a:rPr lang="en-US" dirty="0" smtClean="0"/>
              <a:t> (the current Teaching, Learning and Technology Committee with an expanded charge for facilitating and improving the processes of teaching and learning in </a:t>
            </a:r>
            <a:r>
              <a:rPr lang="en-US" smtClean="0"/>
              <a:t>all disciplines and with all modes of delivery)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7. </a:t>
            </a:r>
            <a:r>
              <a:rPr lang="en-US" u="sng" dirty="0" smtClean="0"/>
              <a:t>Committee on Library and Academic Resources</a:t>
            </a:r>
            <a:r>
              <a:rPr lang="en-US" dirty="0" smtClean="0"/>
              <a:t> (the current Library Committee with an expanded charge, to include the collection, facilitation, and management of resources and information relating to academics)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 Standing Committees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8. </a:t>
            </a:r>
            <a:r>
              <a:rPr lang="en-US" u="sng" dirty="0" smtClean="0"/>
              <a:t>Committee on Academic Budget Priorities</a:t>
            </a:r>
            <a:r>
              <a:rPr lang="en-US" dirty="0" smtClean="0"/>
              <a:t> (the current committee, expanded and rejuvenated, in order to enable faculty and administration to share in the process of setting priorities for academic budgeting) </a:t>
            </a:r>
          </a:p>
          <a:p>
            <a:pPr>
              <a:buNone/>
            </a:pPr>
            <a:r>
              <a:rPr lang="en-US" dirty="0" smtClean="0"/>
              <a:t>9. </a:t>
            </a:r>
            <a:r>
              <a:rPr lang="en-US" u="sng" dirty="0" smtClean="0"/>
              <a:t>Committee on Academic Assessment</a:t>
            </a:r>
            <a:r>
              <a:rPr lang="en-US" dirty="0" smtClean="0"/>
              <a:t> (a new committee charged with overseeing, facilitating, and improving policies and procedures for assessing academic courses and programs)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522</Words>
  <Application>Microsoft Office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Faculty Senate Standing Committees Draft</vt:lpstr>
      <vt:lpstr>Faculty Senate Subcommittee</vt:lpstr>
      <vt:lpstr>Fundamental Principles of  Faculty Senate</vt:lpstr>
      <vt:lpstr>FS Standing Committees: Principles</vt:lpstr>
      <vt:lpstr>FS Standing Committees</vt:lpstr>
      <vt:lpstr>FS Standing Committees (cont.)</vt:lpstr>
      <vt:lpstr>FS Standing Committees (cont.)</vt:lpstr>
      <vt:lpstr>FS Standing Committees (cont.)</vt:lpstr>
    </vt:vector>
  </TitlesOfParts>
  <Company>New Jersey Institute of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Faculty Senate Committees Draft</dc:title>
  <dc:creator>Richard</dc:creator>
  <cp:lastModifiedBy>Richard</cp:lastModifiedBy>
  <cp:revision>15</cp:revision>
  <dcterms:created xsi:type="dcterms:W3CDTF">2012-09-19T01:47:18Z</dcterms:created>
  <dcterms:modified xsi:type="dcterms:W3CDTF">2012-09-19T12:54:28Z</dcterms:modified>
</cp:coreProperties>
</file>