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60" r:id="rId3"/>
    <p:sldId id="321" r:id="rId4"/>
    <p:sldId id="322" r:id="rId5"/>
    <p:sldId id="323" r:id="rId6"/>
    <p:sldId id="268" r:id="rId7"/>
    <p:sldId id="324" r:id="rId8"/>
    <p:sldId id="303" r:id="rId9"/>
    <p:sldId id="274" r:id="rId10"/>
    <p:sldId id="273" r:id="rId11"/>
    <p:sldId id="314" r:id="rId12"/>
    <p:sldId id="327" r:id="rId13"/>
    <p:sldId id="284" r:id="rId14"/>
    <p:sldId id="285" r:id="rId15"/>
    <p:sldId id="308" r:id="rId16"/>
    <p:sldId id="286" r:id="rId17"/>
    <p:sldId id="288" r:id="rId18"/>
    <p:sldId id="320" r:id="rId19"/>
    <p:sldId id="302" r:id="rId20"/>
    <p:sldId id="301" r:id="rId21"/>
    <p:sldId id="300" r:id="rId22"/>
    <p:sldId id="299" r:id="rId23"/>
    <p:sldId id="275" r:id="rId24"/>
    <p:sldId id="278" r:id="rId25"/>
    <p:sldId id="325" r:id="rId26"/>
    <p:sldId id="272" r:id="rId27"/>
    <p:sldId id="258" r:id="rId28"/>
    <p:sldId id="289" r:id="rId29"/>
    <p:sldId id="290" r:id="rId30"/>
    <p:sldId id="291" r:id="rId31"/>
    <p:sldId id="292" r:id="rId32"/>
    <p:sldId id="293" r:id="rId33"/>
    <p:sldId id="294" r:id="rId34"/>
    <p:sldId id="309" r:id="rId35"/>
    <p:sldId id="313" r:id="rId36"/>
    <p:sldId id="312" r:id="rId37"/>
    <p:sldId id="328" r:id="rId38"/>
    <p:sldId id="280" r:id="rId39"/>
    <p:sldId id="315" r:id="rId40"/>
    <p:sldId id="270" r:id="rId41"/>
    <p:sldId id="269" r:id="rId42"/>
    <p:sldId id="271" r:id="rId43"/>
    <p:sldId id="326" r:id="rId44"/>
    <p:sldId id="311" r:id="rId45"/>
    <p:sldId id="279" r:id="rId46"/>
    <p:sldId id="310" r:id="rId47"/>
    <p:sldId id="304" r:id="rId48"/>
    <p:sldId id="259" r:id="rId49"/>
    <p:sldId id="262" r:id="rId50"/>
    <p:sldId id="261" r:id="rId51"/>
    <p:sldId id="305" r:id="rId52"/>
    <p:sldId id="263" r:id="rId53"/>
    <p:sldId id="267" r:id="rId54"/>
    <p:sldId id="306" r:id="rId55"/>
    <p:sldId id="264" r:id="rId56"/>
    <p:sldId id="296" r:id="rId57"/>
    <p:sldId id="307" r:id="rId58"/>
    <p:sldId id="316" r:id="rId59"/>
    <p:sldId id="297" r:id="rId60"/>
    <p:sldId id="317" r:id="rId61"/>
    <p:sldId id="319" r:id="rId62"/>
    <p:sldId id="318" r:id="rId63"/>
    <p:sldId id="298" r:id="rId64"/>
    <p:sldId id="265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24</c:v>
                </c:pt>
                <c:pt idx="1">
                  <c:v>67</c:v>
                </c:pt>
                <c:pt idx="2">
                  <c:v>111</c:v>
                </c:pt>
                <c:pt idx="3">
                  <c:v>152</c:v>
                </c:pt>
                <c:pt idx="4">
                  <c:v>178</c:v>
                </c:pt>
                <c:pt idx="5">
                  <c:v>187</c:v>
                </c:pt>
                <c:pt idx="6">
                  <c:v>187</c:v>
                </c:pt>
                <c:pt idx="7">
                  <c:v>187</c:v>
                </c:pt>
                <c:pt idx="8">
                  <c:v>187</c:v>
                </c:pt>
                <c:pt idx="9">
                  <c:v>187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58-470F-931D-B43FE6A00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0039704"/>
        <c:axId val="-2059850440"/>
      </c:scatterChart>
      <c:valAx>
        <c:axId val="-2060039704"/>
        <c:scaling>
          <c:orientation val="minMax"/>
          <c:max val="10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9850440"/>
        <c:crosses val="autoZero"/>
        <c:crossBetween val="midCat"/>
      </c:valAx>
      <c:valAx>
        <c:axId val="-2059850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Faculty in Egypt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00397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803C7-4BFD-0345-9CF8-AFF28D422948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D0546-D0C1-8042-BE4C-27D7C7026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67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September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47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September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2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September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40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September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6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September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66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September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/>
              <a:t>College Physics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PowerPoint Image Slideshow</a:t>
            </a:r>
            <a:endParaRPr lang="en-US" sz="1600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8273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2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3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48E0-1AE6-474F-B20D-950FA9D4C41F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DBDDA-281A-E447-B4F5-AD89CCE53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9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2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A Report from the ad hoc Committee </a:t>
            </a:r>
            <a:br>
              <a:rPr lang="en-US" sz="4000" dirty="0" smtClean="0"/>
            </a:br>
            <a:r>
              <a:rPr lang="en-US" sz="4000" dirty="0" smtClean="0"/>
              <a:t>on the </a:t>
            </a:r>
            <a:r>
              <a:rPr lang="en-US" sz="4000" dirty="0"/>
              <a:t>Establishment of an NJIT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Branch </a:t>
            </a:r>
            <a:r>
              <a:rPr lang="en-US" sz="4000" dirty="0"/>
              <a:t>Campus in Egypt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Cesar </a:t>
            </a:r>
            <a:r>
              <a:rPr lang="en-US" dirty="0" smtClean="0"/>
              <a:t>Bandera MTSM</a:t>
            </a:r>
            <a:endParaRPr lang="en-US" dirty="0"/>
          </a:p>
          <a:p>
            <a:r>
              <a:rPr lang="en-US" dirty="0"/>
              <a:t>Ian </a:t>
            </a:r>
            <a:r>
              <a:rPr lang="en-US" dirty="0" smtClean="0"/>
              <a:t>Gatley CSLA</a:t>
            </a:r>
            <a:endParaRPr lang="en-US" dirty="0"/>
          </a:p>
          <a:p>
            <a:r>
              <a:rPr lang="en-US" dirty="0"/>
              <a:t>Scott </a:t>
            </a:r>
            <a:r>
              <a:rPr lang="en-US" dirty="0" smtClean="0"/>
              <a:t>Kent CSLA</a:t>
            </a:r>
            <a:endParaRPr lang="en-US" dirty="0"/>
          </a:p>
          <a:p>
            <a:r>
              <a:rPr lang="en-US" dirty="0"/>
              <a:t>Mathew </a:t>
            </a:r>
            <a:r>
              <a:rPr lang="en-US" dirty="0" smtClean="0"/>
              <a:t>Schwartz HCAD</a:t>
            </a:r>
            <a:endParaRPr lang="en-US" dirty="0"/>
          </a:p>
          <a:p>
            <a:r>
              <a:rPr lang="en-US" dirty="0"/>
              <a:t>Raj </a:t>
            </a:r>
            <a:r>
              <a:rPr lang="en-US" dirty="0" err="1" smtClean="0"/>
              <a:t>Sodhi</a:t>
            </a:r>
            <a:r>
              <a:rPr lang="en-US" dirty="0" smtClean="0"/>
              <a:t> NCE</a:t>
            </a:r>
            <a:endParaRPr lang="en-US" dirty="0"/>
          </a:p>
          <a:p>
            <a:r>
              <a:rPr lang="en-US" dirty="0"/>
              <a:t>Margarita </a:t>
            </a:r>
            <a:r>
              <a:rPr lang="en-US" dirty="0" err="1" smtClean="0"/>
              <a:t>Vinnikov</a:t>
            </a:r>
            <a:r>
              <a:rPr lang="en-US" dirty="0" smtClean="0"/>
              <a:t> YWCC</a:t>
            </a:r>
            <a:endParaRPr lang="en-US" dirty="0"/>
          </a:p>
          <a:p>
            <a:r>
              <a:rPr lang="en-US" dirty="0" err="1"/>
              <a:t>Zhipeng</a:t>
            </a:r>
            <a:r>
              <a:rPr lang="en-US" dirty="0"/>
              <a:t> (Alan) </a:t>
            </a:r>
            <a:r>
              <a:rPr lang="en-US" dirty="0" smtClean="0"/>
              <a:t>Yan MTSM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4213" r="-54213"/>
          <a:stretch>
            <a:fillRect/>
          </a:stretch>
        </p:blipFill>
        <p:spPr>
          <a:xfrm>
            <a:off x="-1066906" y="-559935"/>
            <a:ext cx="11970589" cy="65833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 Vision 2030: Main Pillars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NJIT Began Thinking About Egypt Because of </a:t>
            </a:r>
            <a:br>
              <a:rPr lang="en-US" sz="3600" dirty="0" smtClean="0"/>
            </a:br>
            <a:r>
              <a:rPr lang="en-US" sz="3600" dirty="0" smtClean="0"/>
              <a:t>An Invitation from Ocean County College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4156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OCC invited NJIT to team to create a program in </a:t>
            </a:r>
            <a:r>
              <a:rPr lang="en-US" sz="2600" dirty="0"/>
              <a:t>Egypt </a:t>
            </a:r>
            <a:r>
              <a:rPr lang="en-US" sz="2600" dirty="0" smtClean="0"/>
              <a:t>.</a:t>
            </a:r>
          </a:p>
          <a:p>
            <a:endParaRPr lang="en-US" sz="2600" dirty="0" smtClean="0"/>
          </a:p>
          <a:p>
            <a:r>
              <a:rPr lang="en-US" sz="2600" dirty="0" smtClean="0"/>
              <a:t>OCC has established programs,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59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NJIT Began Thinking About Egypt Because of </a:t>
            </a:r>
            <a:br>
              <a:rPr lang="en-US" sz="3600" dirty="0" smtClean="0"/>
            </a:br>
            <a:r>
              <a:rPr lang="en-US" sz="3600" dirty="0" smtClean="0"/>
              <a:t>An Invitation from Ocean County College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415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OCC invited NJIT to team to create a program in </a:t>
            </a:r>
            <a:r>
              <a:rPr lang="en-US" sz="3000" dirty="0"/>
              <a:t>Egypt </a:t>
            </a:r>
            <a:r>
              <a:rPr lang="en-US" sz="3000" dirty="0" smtClean="0"/>
              <a:t>.</a:t>
            </a:r>
          </a:p>
          <a:p>
            <a:endParaRPr lang="en-US" sz="3000" dirty="0" smtClean="0"/>
          </a:p>
          <a:p>
            <a:r>
              <a:rPr lang="en-US" sz="3000" dirty="0" smtClean="0"/>
              <a:t>OCC has established programs, for example this 3-way:</a:t>
            </a:r>
          </a:p>
          <a:p>
            <a:pPr lvl="1"/>
            <a:r>
              <a:rPr lang="en-US" sz="2600" dirty="0"/>
              <a:t>OCC </a:t>
            </a:r>
            <a:r>
              <a:rPr lang="en-US" sz="2600" dirty="0" smtClean="0"/>
              <a:t>provides </a:t>
            </a:r>
            <a:r>
              <a:rPr lang="en-US" sz="2600" dirty="0"/>
              <a:t>online courses to selected </a:t>
            </a:r>
            <a:r>
              <a:rPr lang="en-US" sz="2600" dirty="0" err="1"/>
              <a:t>Ain</a:t>
            </a:r>
            <a:r>
              <a:rPr lang="en-US" sz="2600" dirty="0"/>
              <a:t> Shams University students in the first two years of their undergraduate studies. The students </a:t>
            </a:r>
            <a:r>
              <a:rPr lang="en-US" sz="2600" dirty="0" smtClean="0"/>
              <a:t>also </a:t>
            </a:r>
            <a:r>
              <a:rPr lang="en-US" sz="2600" dirty="0"/>
              <a:t>take face-to-face courses from </a:t>
            </a:r>
            <a:r>
              <a:rPr lang="en-US" sz="2600" dirty="0" err="1"/>
              <a:t>Ain</a:t>
            </a:r>
            <a:r>
              <a:rPr lang="en-US" sz="2600" dirty="0"/>
              <a:t> Shams faculty</a:t>
            </a:r>
            <a:r>
              <a:rPr lang="en-US" sz="2600" dirty="0" smtClean="0"/>
              <a:t>.</a:t>
            </a:r>
          </a:p>
          <a:p>
            <a:pPr lvl="1"/>
            <a:r>
              <a:rPr lang="en-US" sz="2600" dirty="0"/>
              <a:t>For the last year of their program students </a:t>
            </a:r>
            <a:r>
              <a:rPr lang="en-US" sz="2600" dirty="0" smtClean="0"/>
              <a:t>join </a:t>
            </a:r>
            <a:r>
              <a:rPr lang="en-US" sz="2600" dirty="0"/>
              <a:t>Kean University, take Kean’s online courses, and earn a bachelor’s degree from Kean’s business program. Students </a:t>
            </a:r>
            <a:r>
              <a:rPr lang="en-US" sz="2600" dirty="0" smtClean="0"/>
              <a:t>also </a:t>
            </a:r>
            <a:r>
              <a:rPr lang="en-US" sz="2600" dirty="0"/>
              <a:t>continue to register for face-to-face business courses given by </a:t>
            </a:r>
            <a:r>
              <a:rPr lang="en-US" sz="2600" dirty="0" err="1"/>
              <a:t>Ain</a:t>
            </a:r>
            <a:r>
              <a:rPr lang="en-US" sz="2600" dirty="0"/>
              <a:t> Shams faculty and </a:t>
            </a:r>
            <a:r>
              <a:rPr lang="en-US" sz="2600" dirty="0" smtClean="0"/>
              <a:t>earn </a:t>
            </a:r>
            <a:r>
              <a:rPr lang="en-US" sz="2600" dirty="0"/>
              <a:t>a bachelor’s degree in business from </a:t>
            </a:r>
            <a:r>
              <a:rPr lang="en-US" sz="2600" dirty="0" err="1"/>
              <a:t>Ain</a:t>
            </a:r>
            <a:r>
              <a:rPr lang="en-US" sz="2600" dirty="0"/>
              <a:t> Shams Univers</a:t>
            </a:r>
            <a:r>
              <a:rPr lang="en-US" dirty="0"/>
              <a:t>ity. </a:t>
            </a:r>
          </a:p>
        </p:txBody>
      </p:sp>
    </p:spTree>
    <p:extLst>
      <p:ext uri="{BB962C8B-B14F-4D97-AF65-F5344CB8AC3E}">
        <p14:creationId xmlns:p14="http://schemas.microsoft.com/office/powerpoint/2010/main" val="2533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331" r="-6331"/>
          <a:stretch>
            <a:fillRect/>
          </a:stretch>
        </p:blipFill>
        <p:spPr>
          <a:xfrm>
            <a:off x="-598714" y="438918"/>
            <a:ext cx="10341172" cy="5687246"/>
          </a:xfrm>
        </p:spPr>
      </p:pic>
    </p:spTree>
    <p:extLst>
      <p:ext uri="{BB962C8B-B14F-4D97-AF65-F5344CB8AC3E}">
        <p14:creationId xmlns:p14="http://schemas.microsoft.com/office/powerpoint/2010/main" val="14855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85" r="-8685"/>
          <a:stretch>
            <a:fillRect/>
          </a:stretch>
        </p:blipFill>
        <p:spPr>
          <a:xfrm>
            <a:off x="-580571" y="336410"/>
            <a:ext cx="10527563" cy="5789754"/>
          </a:xfrm>
        </p:spPr>
      </p:pic>
      <p:sp>
        <p:nvSpPr>
          <p:cNvPr id="3" name="Rectangle 2"/>
          <p:cNvSpPr/>
          <p:nvPr/>
        </p:nvSpPr>
        <p:spPr>
          <a:xfrm>
            <a:off x="269214" y="6126164"/>
            <a:ext cx="8019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www.egypttoday.com</a:t>
            </a:r>
            <a:r>
              <a:rPr lang="en-US" dirty="0">
                <a:solidFill>
                  <a:srgbClr val="0000FF"/>
                </a:solidFill>
              </a:rPr>
              <a:t>/Article/6/75604/Tatweer-Misr-discusses-education-entrepreneurship-at-GW-October-annual-Conference</a:t>
            </a:r>
          </a:p>
        </p:txBody>
      </p:sp>
    </p:spTree>
    <p:extLst>
      <p:ext uri="{BB962C8B-B14F-4D97-AF65-F5344CB8AC3E}">
        <p14:creationId xmlns:p14="http://schemas.microsoft.com/office/powerpoint/2010/main" val="39187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689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Dr. Ahmed </a:t>
            </a:r>
            <a:r>
              <a:rPr lang="en-US" dirty="0" err="1"/>
              <a:t>Shalaby</a:t>
            </a:r>
            <a:r>
              <a:rPr lang="en-US" dirty="0"/>
              <a:t>, President &amp; CEO of </a:t>
            </a:r>
            <a:r>
              <a:rPr lang="en-US" dirty="0" err="1"/>
              <a:t>Tatweer</a:t>
            </a:r>
            <a:r>
              <a:rPr lang="en-US" dirty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005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“Ever </a:t>
            </a:r>
            <a:r>
              <a:rPr lang="en-US" sz="2400" dirty="0"/>
              <a:t>since our inception, we have dedicated most of our social investment efforts towards fostering an entrepreneurial mindset among Egyptian university students, as well as building a vibrant entrepreneurial ecosystem across Egypt, and with universities as a starting point.”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571" y="6168571"/>
            <a:ext cx="696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www.egypttoday.com</a:t>
            </a:r>
            <a:r>
              <a:rPr lang="en-US" dirty="0">
                <a:solidFill>
                  <a:srgbClr val="0000FF"/>
                </a:solidFill>
              </a:rPr>
              <a:t>/Article/6/75604/Tatweer-Misr-discusses-education-entrepreneurship-at-GW-October-annual-Conference</a:t>
            </a:r>
          </a:p>
        </p:txBody>
      </p:sp>
    </p:spTree>
    <p:extLst>
      <p:ext uri="{BB962C8B-B14F-4D97-AF65-F5344CB8AC3E}">
        <p14:creationId xmlns:p14="http://schemas.microsoft.com/office/powerpoint/2010/main" val="32570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Dr. Ahmed </a:t>
            </a:r>
            <a:r>
              <a:rPr lang="en-US" dirty="0" err="1"/>
              <a:t>Shalaby</a:t>
            </a:r>
            <a:r>
              <a:rPr lang="en-US" dirty="0"/>
              <a:t>, President &amp; CEO of </a:t>
            </a:r>
            <a:r>
              <a:rPr lang="en-US" dirty="0" err="1"/>
              <a:t>Tatweer</a:t>
            </a:r>
            <a:r>
              <a:rPr lang="en-US" dirty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491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Tatweer</a:t>
            </a:r>
            <a:r>
              <a:rPr lang="en-US" sz="2400" dirty="0" smtClean="0"/>
              <a:t> </a:t>
            </a:r>
            <a:r>
              <a:rPr lang="en-US" sz="2400" dirty="0" err="1"/>
              <a:t>Misr</a:t>
            </a:r>
            <a:r>
              <a:rPr lang="en-US" sz="2400" dirty="0"/>
              <a:t> collaborated with New Jersey Institute of Technology (NJIT) with the sole purpose of creating an unprecedented grass-root movement to support entrepreneurial education with quality as their utmost priority, as it represents Egypt’s first American International Branch Campus (IBC). 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70857" y="6147711"/>
            <a:ext cx="734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www.egypttoday.com</a:t>
            </a:r>
            <a:r>
              <a:rPr lang="en-US" dirty="0">
                <a:solidFill>
                  <a:srgbClr val="0000FF"/>
                </a:solidFill>
              </a:rPr>
              <a:t>/Article/6/75604/Tatweer-Misr-discusses-education-entrepreneurship-at-GW-October-annual-Conference</a:t>
            </a:r>
          </a:p>
        </p:txBody>
      </p:sp>
    </p:spTree>
    <p:extLst>
      <p:ext uri="{BB962C8B-B14F-4D97-AF65-F5344CB8AC3E}">
        <p14:creationId xmlns:p14="http://schemas.microsoft.com/office/powerpoint/2010/main" val="2096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Dr. Ahmed </a:t>
            </a:r>
            <a:r>
              <a:rPr lang="en-US" dirty="0" err="1"/>
              <a:t>Shalaby</a:t>
            </a:r>
            <a:r>
              <a:rPr lang="en-US" dirty="0"/>
              <a:t>, President &amp; CEO of </a:t>
            </a:r>
            <a:r>
              <a:rPr lang="en-US" dirty="0" err="1"/>
              <a:t>Tatweer</a:t>
            </a:r>
            <a:r>
              <a:rPr lang="en-US" dirty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491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Tatweer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Misr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collaborated with New Jersey Institute of Technology (NJIT) with the sole purpose of creating an unprecedented grass-root movement to support entrepreneurial education with quality as their utmost priority, as it represents Egypt’s first American International Branch Campus (IBC). 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“Moreover</a:t>
            </a:r>
            <a:r>
              <a:rPr lang="en-US" sz="2400" dirty="0"/>
              <a:t>, </a:t>
            </a:r>
            <a:r>
              <a:rPr lang="en-US" sz="2400" dirty="0" err="1"/>
              <a:t>Tatweer</a:t>
            </a:r>
            <a:r>
              <a:rPr lang="en-US" sz="2400" dirty="0"/>
              <a:t> </a:t>
            </a:r>
            <a:r>
              <a:rPr lang="en-US" sz="2400" dirty="0" err="1"/>
              <a:t>Misr</a:t>
            </a:r>
            <a:r>
              <a:rPr lang="en-US" sz="2400" dirty="0"/>
              <a:t> plans to build on that momentum by continuing to partner with internationally acclaimed universities and schools, bringing them to Egypt to span across their 90-acre educational district at its new project, </a:t>
            </a:r>
            <a:r>
              <a:rPr lang="en-US" sz="2400" dirty="0" err="1"/>
              <a:t>Bloomfields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70857" y="6147711"/>
            <a:ext cx="734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</a:t>
            </a:r>
            <a:r>
              <a:rPr lang="en-US" dirty="0" err="1">
                <a:solidFill>
                  <a:srgbClr val="0000FF"/>
                </a:solidFill>
              </a:rPr>
              <a:t>www.egypttoday.com</a:t>
            </a:r>
            <a:r>
              <a:rPr lang="en-US" dirty="0">
                <a:solidFill>
                  <a:srgbClr val="0000FF"/>
                </a:solidFill>
              </a:rPr>
              <a:t>/Article/6/75604/Tatweer-Misr-discusses-education-entrepreneurship-at-GW-October-annual-Conference</a:t>
            </a:r>
          </a:p>
        </p:txBody>
      </p:sp>
    </p:spTree>
    <p:extLst>
      <p:ext uri="{BB962C8B-B14F-4D97-AF65-F5344CB8AC3E}">
        <p14:creationId xmlns:p14="http://schemas.microsoft.com/office/powerpoint/2010/main" val="17576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06" b="1206"/>
          <a:stretch>
            <a:fillRect/>
          </a:stretch>
        </p:blipFill>
        <p:spPr>
          <a:xfrm>
            <a:off x="0" y="970339"/>
            <a:ext cx="9224918" cy="5073350"/>
          </a:xfrm>
        </p:spPr>
      </p:pic>
    </p:spTree>
    <p:extLst>
      <p:ext uri="{BB962C8B-B14F-4D97-AF65-F5344CB8AC3E}">
        <p14:creationId xmlns:p14="http://schemas.microsoft.com/office/powerpoint/2010/main" val="17978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/>
              <a:t>At a Meeting in April (4-20-21</a:t>
            </a:r>
            <a:r>
              <a:rPr lang="en-US" sz="2800" i="1" smtClean="0"/>
              <a:t>), President </a:t>
            </a:r>
            <a:r>
              <a:rPr lang="en-US" sz="2800" i="1" dirty="0" smtClean="0"/>
              <a:t>Bloom told Faculty Senate that NJIT will open a campus in Egypt: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048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2018 Egypt </a:t>
            </a:r>
            <a:r>
              <a:rPr lang="en-US" dirty="0"/>
              <a:t>passed statute </a:t>
            </a:r>
            <a:r>
              <a:rPr lang="en-US" dirty="0" smtClean="0"/>
              <a:t>Law </a:t>
            </a:r>
            <a:r>
              <a:rPr lang="en-US" dirty="0"/>
              <a:t>No. 162/</a:t>
            </a:r>
            <a:r>
              <a:rPr lang="en-US" dirty="0" smtClean="0"/>
              <a:t>2018</a:t>
            </a:r>
          </a:p>
          <a:p>
            <a:pPr lvl="1"/>
            <a:r>
              <a:rPr lang="en-US" dirty="0" smtClean="0"/>
              <a:t>inviting </a:t>
            </a:r>
            <a:r>
              <a:rPr lang="en-US" dirty="0"/>
              <a:t>international universities to partner with development companies identified by </a:t>
            </a:r>
            <a:r>
              <a:rPr lang="en-US" dirty="0" smtClean="0"/>
              <a:t>the Egyptian </a:t>
            </a:r>
            <a:r>
              <a:rPr lang="en-US" dirty="0"/>
              <a:t>government to establish International Branch </a:t>
            </a:r>
            <a:r>
              <a:rPr lang="en-US" dirty="0" smtClean="0"/>
              <a:t>Campuses in Egypt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en-US" dirty="0" smtClean="0"/>
              <a:t>In response to this opportunity NJIT has partnered with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an Egyptian investments and land reclamation company, to build and operate an IBC.</a:t>
            </a:r>
          </a:p>
          <a:p>
            <a:endParaRPr lang="en-US" dirty="0" smtClean="0"/>
          </a:p>
          <a:p>
            <a:r>
              <a:rPr lang="en-US" dirty="0" smtClean="0"/>
              <a:t>The Egyptian Minister of Higher Education has issued the necessary authorizations for NJIT and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 to proceed with their joint partnership.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plan is to offer courses beginning possibly Fall 2022, but no later than Fall 2023.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6639" y="1890485"/>
            <a:ext cx="7078847" cy="113138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189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124" b="18124"/>
          <a:stretch>
            <a:fillRect/>
          </a:stretch>
        </p:blipFill>
        <p:spPr>
          <a:xfrm>
            <a:off x="0" y="395893"/>
            <a:ext cx="9144000" cy="5020986"/>
          </a:xfrm>
        </p:spPr>
      </p:pic>
      <p:sp>
        <p:nvSpPr>
          <p:cNvPr id="5" name="TextBox 4"/>
          <p:cNvSpPr txBox="1"/>
          <p:nvPr/>
        </p:nvSpPr>
        <p:spPr>
          <a:xfrm>
            <a:off x="2754541" y="6070340"/>
            <a:ext cx="59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=kbaU7yZSCrQ</a:t>
            </a:r>
          </a:p>
        </p:txBody>
      </p:sp>
    </p:spTree>
    <p:extLst>
      <p:ext uri="{BB962C8B-B14F-4D97-AF65-F5344CB8AC3E}">
        <p14:creationId xmlns:p14="http://schemas.microsoft.com/office/powerpoint/2010/main" val="40869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1" r="161"/>
          <a:stretch>
            <a:fillRect/>
          </a:stretch>
        </p:blipFill>
        <p:spPr>
          <a:xfrm>
            <a:off x="457200" y="956895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3044734" y="5910068"/>
            <a:ext cx="5642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=kbaU7yZSCrQ</a:t>
            </a:r>
          </a:p>
        </p:txBody>
      </p:sp>
    </p:spTree>
    <p:extLst>
      <p:ext uri="{BB962C8B-B14F-4D97-AF65-F5344CB8AC3E}">
        <p14:creationId xmlns:p14="http://schemas.microsoft.com/office/powerpoint/2010/main" val="182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097" r="-6097"/>
          <a:stretch>
            <a:fillRect/>
          </a:stretch>
        </p:blipFill>
        <p:spPr>
          <a:xfrm>
            <a:off x="457200" y="0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9" y="4598535"/>
            <a:ext cx="9144000" cy="16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Law Provides More Than One Way to Establish a Branch Campus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8745" b="-1874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470355" y="2598574"/>
            <a:ext cx="3421834" cy="529121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92189" y="2598575"/>
            <a:ext cx="4691794" cy="30571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0355" y="4409344"/>
            <a:ext cx="8113628" cy="28219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0355" y="4691542"/>
            <a:ext cx="928952" cy="21164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27268" y="4409344"/>
            <a:ext cx="1775591" cy="282198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"/>
            <a:ext cx="9144000" cy="6098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2876" y="6443625"/>
            <a:ext cx="2481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https://</a:t>
            </a:r>
            <a:r>
              <a:rPr lang="en-US" sz="1200" dirty="0" err="1">
                <a:solidFill>
                  <a:srgbClr val="0000FF"/>
                </a:solidFill>
              </a:rPr>
              <a:t>tatweermisr.com</a:t>
            </a:r>
            <a:r>
              <a:rPr lang="en-US" sz="1200" dirty="0">
                <a:solidFill>
                  <a:srgbClr val="0000FF"/>
                </a:solidFill>
              </a:rPr>
              <a:t>/education</a:t>
            </a:r>
          </a:p>
        </p:txBody>
      </p:sp>
    </p:spTree>
    <p:extLst>
      <p:ext uri="{BB962C8B-B14F-4D97-AF65-F5344CB8AC3E}">
        <p14:creationId xmlns:p14="http://schemas.microsoft.com/office/powerpoint/2010/main" val="40126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2565" r="-42565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4800601"/>
            <a:ext cx="642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NJIT Partnership with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NJIT has no financial obligation for the establishment or operation of the campus, including for the instructional, student support services, or any other personnel.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In </a:t>
            </a:r>
            <a:r>
              <a:rPr lang="en-US" sz="2400" dirty="0"/>
              <a:t>fact, all personnel will be employees of the </a:t>
            </a:r>
            <a:r>
              <a:rPr lang="en-US" sz="2400" dirty="0" err="1"/>
              <a:t>Tatweer</a:t>
            </a:r>
            <a:r>
              <a:rPr lang="en-US" sz="2400" dirty="0"/>
              <a:t> </a:t>
            </a:r>
            <a:r>
              <a:rPr lang="en-US" sz="2400" dirty="0" err="1"/>
              <a:t>Misr</a:t>
            </a:r>
            <a:r>
              <a:rPr lang="en-US" sz="2400" dirty="0"/>
              <a:t> Education Institute (TMEI), except for the campus </a:t>
            </a:r>
            <a:r>
              <a:rPr lang="en-US" sz="2400" dirty="0" smtClean="0"/>
              <a:t>leader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an NJIT Vice Provost/Campus President will be an NJIT employee.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2286" y="6204856"/>
            <a:ext cx="687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From:  </a:t>
            </a:r>
            <a:r>
              <a:rPr lang="en-US" i="1" dirty="0"/>
              <a:t>Q&amp;A for the Establishment of an NJIT Branch Campus in </a:t>
            </a:r>
            <a:r>
              <a:rPr lang="en-US" i="1" dirty="0" smtClean="0"/>
              <a:t>Egypt</a:t>
            </a:r>
          </a:p>
          <a:p>
            <a:r>
              <a:rPr lang="en-US" dirty="0" smtClean="0"/>
              <a:t>								by President Joel Bloom 5-6-21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RESOLUTION AUTHORIZING AGREEMENT BETWEEN NEW JERSEY </a:t>
            </a:r>
            <a:r>
              <a:rPr lang="en-US" sz="2400" b="1" dirty="0" smtClean="0"/>
              <a:t>INSTITUTE OF </a:t>
            </a:r>
            <a:r>
              <a:rPr lang="en-US" sz="2400" b="1" dirty="0"/>
              <a:t>TECHNOLOGY (“NJIT”) AND TATWEER MISR FOR TOURISTIC AND </a:t>
            </a:r>
            <a:r>
              <a:rPr lang="en-US" sz="2400" b="1" dirty="0" smtClean="0"/>
              <a:t>LAND RECLAMATION </a:t>
            </a:r>
            <a:r>
              <a:rPr lang="en-US" sz="2400" b="1" dirty="0"/>
              <a:t>(“TMT”)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113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WHEREAS, NJIT’s Strategic Plan, “Building on a Strong Foundation, 2025” includes the </a:t>
            </a:r>
            <a:r>
              <a:rPr lang="en-US" sz="2800" dirty="0" smtClean="0"/>
              <a:t>strategy of </a:t>
            </a:r>
            <a:r>
              <a:rPr lang="en-US" sz="2800" dirty="0"/>
              <a:t>“Global NJIT”, </a:t>
            </a:r>
            <a:endParaRPr lang="en-US" sz="28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to </a:t>
            </a:r>
            <a:r>
              <a:rPr lang="en-US" sz="2400" dirty="0">
                <a:solidFill>
                  <a:srgbClr val="FF0000"/>
                </a:solidFill>
              </a:rPr>
              <a:t>increase enrollment and research growth,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business </a:t>
            </a:r>
            <a:r>
              <a:rPr lang="en-US" sz="2400" dirty="0">
                <a:solidFill>
                  <a:srgbClr val="FF0000"/>
                </a:solidFill>
              </a:rPr>
              <a:t>development </a:t>
            </a:r>
            <a:r>
              <a:rPr lang="en-US" sz="2400" dirty="0" smtClean="0">
                <a:solidFill>
                  <a:srgbClr val="FF0000"/>
                </a:solidFill>
              </a:rPr>
              <a:t>and revenue </a:t>
            </a:r>
            <a:r>
              <a:rPr lang="en-US" sz="2400" dirty="0">
                <a:solidFill>
                  <a:srgbClr val="FF0000"/>
                </a:solidFill>
              </a:rPr>
              <a:t>generation</a:t>
            </a:r>
            <a:r>
              <a:rPr lang="en-US" sz="2400" dirty="0"/>
              <a:t>, as well </a:t>
            </a:r>
            <a:r>
              <a:rPr lang="en-US" sz="2400" dirty="0" smtClean="0"/>
              <a:t>as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>
                <a:solidFill>
                  <a:srgbClr val="FF0000"/>
                </a:solidFill>
              </a:rPr>
              <a:t>increased visibility </a:t>
            </a:r>
            <a:r>
              <a:rPr lang="en-US" sz="2400" dirty="0"/>
              <a:t>and building </a:t>
            </a:r>
            <a:r>
              <a:rPr lang="en-US" sz="2400" dirty="0" smtClean="0"/>
              <a:t>NJIT’s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international reputation</a:t>
            </a:r>
            <a:r>
              <a:rPr lang="en-US" sz="2400" dirty="0"/>
              <a:t>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6571" y="5304526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6629" y="603068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https://www5.njit.edu/boards/sites/boards/files/Tatweer%20-NJIT%20Touristc%20%26%20Land%20Reclamation%204-1-21.pdf</a:t>
            </a:r>
          </a:p>
        </p:txBody>
      </p:sp>
    </p:spTree>
    <p:extLst>
      <p:ext uri="{BB962C8B-B14F-4D97-AF65-F5344CB8AC3E}">
        <p14:creationId xmlns:p14="http://schemas.microsoft.com/office/powerpoint/2010/main" val="5887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RESOLUTION AUTHORIZING AGREEMENT BETWEEN NEW JERSEY </a:t>
            </a:r>
            <a:r>
              <a:rPr lang="en-US" sz="2400" b="1" dirty="0" smtClean="0"/>
              <a:t>INSTITUTE OF </a:t>
            </a:r>
            <a:r>
              <a:rPr lang="en-US" sz="2400" b="1" dirty="0"/>
              <a:t>TECHNOLOGY (“NJIT”) AND TATWEER MISR FOR TOURISTIC AND </a:t>
            </a:r>
            <a:r>
              <a:rPr lang="en-US" sz="2400" b="1" dirty="0" smtClean="0"/>
              <a:t>LAND RECLAMATION </a:t>
            </a:r>
            <a:r>
              <a:rPr lang="en-US" sz="2400" b="1" dirty="0"/>
              <a:t>(“TMT”)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113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WHEREAS</a:t>
            </a:r>
            <a:r>
              <a:rPr lang="en-US" sz="2400" dirty="0">
                <a:solidFill>
                  <a:srgbClr val="FF0000"/>
                </a:solidFill>
              </a:rPr>
              <a:t>, NJIT has jointly developed a business plan with TMT and Collier’s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for </a:t>
            </a:r>
            <a:r>
              <a:rPr lang="en-US" sz="2400" dirty="0"/>
              <a:t>the </a:t>
            </a:r>
            <a:r>
              <a:rPr lang="en-US" sz="2400" dirty="0" smtClean="0"/>
              <a:t>provision of </a:t>
            </a:r>
            <a:r>
              <a:rPr lang="en-US" sz="2400" dirty="0"/>
              <a:t>eight (8) degree programs in the disciplines of Engineering Technology, </a:t>
            </a:r>
            <a:r>
              <a:rPr lang="en-US" sz="2400" dirty="0" smtClean="0"/>
              <a:t>Information Technology</a:t>
            </a:r>
            <a:r>
              <a:rPr lang="en-US" sz="2400" dirty="0"/>
              <a:t>, Management and Business, Architecture and Civil Engineering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with </a:t>
            </a:r>
            <a:r>
              <a:rPr lang="en-US" sz="2400" dirty="0" smtClean="0"/>
              <a:t>future opportunities </a:t>
            </a:r>
            <a:r>
              <a:rPr lang="en-US" sz="2400" dirty="0"/>
              <a:t>for additional undergraduate and Masters’ degree programs, as well as noncredit (executive education) programs and business development;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6571" y="5950857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</p:spTree>
    <p:extLst>
      <p:ext uri="{BB962C8B-B14F-4D97-AF65-F5344CB8AC3E}">
        <p14:creationId xmlns:p14="http://schemas.microsoft.com/office/powerpoint/2010/main" val="7745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157" y="3339343"/>
            <a:ext cx="7455131" cy="846594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/>
              <a:t>At a Meeting in April (4-20-21</a:t>
            </a:r>
            <a:r>
              <a:rPr lang="en-US" sz="2800" i="1" smtClean="0"/>
              <a:t>), President </a:t>
            </a:r>
            <a:r>
              <a:rPr lang="en-US" sz="2800" i="1" dirty="0" smtClean="0"/>
              <a:t>Bloom told Faculty Senate that NJIT will open a campus in Egypt: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048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2018 Egypt </a:t>
            </a:r>
            <a:r>
              <a:rPr lang="en-US" dirty="0"/>
              <a:t>passed statute </a:t>
            </a:r>
            <a:r>
              <a:rPr lang="en-US" dirty="0" smtClean="0"/>
              <a:t>Law </a:t>
            </a:r>
            <a:r>
              <a:rPr lang="en-US" dirty="0"/>
              <a:t>No. 162/</a:t>
            </a:r>
            <a:r>
              <a:rPr lang="en-US" dirty="0" smtClean="0"/>
              <a:t>2018</a:t>
            </a:r>
          </a:p>
          <a:p>
            <a:pPr lvl="1"/>
            <a:r>
              <a:rPr lang="en-US" dirty="0" smtClean="0"/>
              <a:t>inviting </a:t>
            </a:r>
            <a:r>
              <a:rPr lang="en-US" dirty="0"/>
              <a:t>international universities to partner with development companies identified by </a:t>
            </a:r>
            <a:r>
              <a:rPr lang="en-US" dirty="0" smtClean="0"/>
              <a:t>the Egyptian </a:t>
            </a:r>
            <a:r>
              <a:rPr lang="en-US" dirty="0"/>
              <a:t>government to establish International Branch </a:t>
            </a:r>
            <a:r>
              <a:rPr lang="en-US" dirty="0" smtClean="0"/>
              <a:t>Campuses in Egypt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en-US" dirty="0" smtClean="0"/>
              <a:t>In response to this opportunity NJIT has partnered with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an </a:t>
            </a:r>
            <a:r>
              <a:rPr lang="en-US" dirty="0"/>
              <a:t>Egyptian </a:t>
            </a:r>
            <a:r>
              <a:rPr lang="en-US" dirty="0" smtClean="0"/>
              <a:t>investments </a:t>
            </a:r>
            <a:r>
              <a:rPr lang="en-US" dirty="0"/>
              <a:t>and land reclamation </a:t>
            </a:r>
            <a:r>
              <a:rPr lang="en-US" dirty="0" smtClean="0"/>
              <a:t>company, to build and operate an </a:t>
            </a:r>
            <a:r>
              <a:rPr lang="en-US" dirty="0"/>
              <a:t>International Branch </a:t>
            </a:r>
            <a:r>
              <a:rPr lang="en-US" dirty="0" smtClean="0"/>
              <a:t>Campus.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Egyptian Minister </a:t>
            </a:r>
            <a:r>
              <a:rPr lang="en-US" dirty="0"/>
              <a:t>of Higher Education has issued the necessary authorizations for NJIT and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 to </a:t>
            </a:r>
            <a:r>
              <a:rPr lang="en-US" dirty="0"/>
              <a:t>proceed with their joint partnership.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plan is to offer </a:t>
            </a:r>
            <a:r>
              <a:rPr lang="en-US" dirty="0"/>
              <a:t>courses beginning possibly Fall 2022, but no later than </a:t>
            </a:r>
            <a:r>
              <a:rPr lang="en-US" dirty="0" smtClean="0"/>
              <a:t>Fall 2023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RESOLUTION AUTHORIZING AGREEMENT BETWEEN NEW JERSEY </a:t>
            </a:r>
            <a:r>
              <a:rPr lang="en-US" sz="2400" b="1" dirty="0" smtClean="0"/>
              <a:t>INSTITUTE OF </a:t>
            </a:r>
            <a:r>
              <a:rPr lang="en-US" sz="2400" b="1" dirty="0"/>
              <a:t>TECHNOLOGY (“NJIT”) AND TATWEER MISR FOR TOURISTIC AND </a:t>
            </a:r>
            <a:r>
              <a:rPr lang="en-US" sz="2400" b="1" dirty="0" smtClean="0"/>
              <a:t>LAND RECLAMATION </a:t>
            </a:r>
            <a:r>
              <a:rPr lang="en-US" sz="2400" b="1" dirty="0"/>
              <a:t>(“TMT”)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113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WHEREAS, such plan provides that NJIT will be hosted on a </a:t>
            </a:r>
            <a:r>
              <a:rPr lang="en-US" sz="2400" dirty="0">
                <a:solidFill>
                  <a:srgbClr val="FF0000"/>
                </a:solidFill>
              </a:rPr>
              <a:t>campus</a:t>
            </a:r>
            <a:r>
              <a:rPr lang="en-US" sz="2400" dirty="0"/>
              <a:t> to be established in </a:t>
            </a:r>
            <a:r>
              <a:rPr lang="en-US" sz="2400" dirty="0" smtClean="0"/>
              <a:t>Egypt’s City </a:t>
            </a:r>
            <a:r>
              <a:rPr lang="en-US" sz="2400" dirty="0"/>
              <a:t>of </a:t>
            </a:r>
            <a:r>
              <a:rPr lang="en-US" sz="2400" dirty="0" err="1"/>
              <a:t>Mostakbal</a:t>
            </a:r>
            <a:r>
              <a:rPr lang="en-US" sz="2400" dirty="0"/>
              <a:t>, Bloomfield’s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that will be </a:t>
            </a:r>
            <a:r>
              <a:rPr lang="en-US" sz="2400" dirty="0">
                <a:solidFill>
                  <a:srgbClr val="FF0000"/>
                </a:solidFill>
              </a:rPr>
              <a:t>developed, built and operated by and at </a:t>
            </a:r>
            <a:r>
              <a:rPr lang="en-US" sz="2400" dirty="0" smtClean="0">
                <a:solidFill>
                  <a:srgbClr val="FF0000"/>
                </a:solidFill>
              </a:rPr>
              <a:t>the sole </a:t>
            </a:r>
            <a:r>
              <a:rPr lang="en-US" sz="2400" dirty="0">
                <a:solidFill>
                  <a:srgbClr val="FF0000"/>
                </a:solidFill>
              </a:rPr>
              <a:t>cost of TMT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providing the in-country administrative support, instructional spaces</a:t>
            </a:r>
            <a:r>
              <a:rPr lang="en-US" sz="2400" dirty="0" smtClean="0"/>
              <a:t>, equipment</a:t>
            </a:r>
            <a:r>
              <a:rPr lang="en-US" sz="2400" dirty="0"/>
              <a:t>, maintenance, security, marketing, student recruiting and record keeping</a:t>
            </a:r>
            <a:r>
              <a:rPr lang="en-US" sz="2400" dirty="0" smtClean="0"/>
              <a:t>, financial </a:t>
            </a:r>
            <a:r>
              <a:rPr lang="en-US" sz="2400" dirty="0"/>
              <a:t>and legal services;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6571" y="5950857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</p:spTree>
    <p:extLst>
      <p:ext uri="{BB962C8B-B14F-4D97-AF65-F5344CB8AC3E}">
        <p14:creationId xmlns:p14="http://schemas.microsoft.com/office/powerpoint/2010/main" val="3466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RESOLUTION AUTHORIZING AGREEMENT BETWEEN NEW JERSEY </a:t>
            </a:r>
            <a:r>
              <a:rPr lang="en-US" sz="2400" b="1" dirty="0" smtClean="0"/>
              <a:t>INSTITUTE OF </a:t>
            </a:r>
            <a:r>
              <a:rPr lang="en-US" sz="2400" b="1" dirty="0"/>
              <a:t>TECHNOLOGY (“NJIT”) AND TATWEER MISR FOR TOURISTIC AND </a:t>
            </a:r>
            <a:r>
              <a:rPr lang="en-US" sz="2400" b="1" dirty="0" smtClean="0"/>
              <a:t>LAND RECLAMATION </a:t>
            </a:r>
            <a:r>
              <a:rPr lang="en-US" sz="2400" b="1" dirty="0"/>
              <a:t>(“TMT”)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113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WHEREAS, </a:t>
            </a:r>
            <a:r>
              <a:rPr lang="en-US" sz="2400" dirty="0">
                <a:solidFill>
                  <a:srgbClr val="FF0000"/>
                </a:solidFill>
              </a:rPr>
              <a:t>NJIT will be responsible </a:t>
            </a:r>
            <a:r>
              <a:rPr lang="en-US" sz="2400" dirty="0"/>
              <a:t>under the plan for providing </a:t>
            </a:r>
            <a:r>
              <a:rPr lang="en-US" sz="2400" dirty="0">
                <a:solidFill>
                  <a:srgbClr val="FF0000"/>
                </a:solidFill>
              </a:rPr>
              <a:t>the instructional </a:t>
            </a:r>
            <a:r>
              <a:rPr lang="en-US" sz="2400" dirty="0" smtClean="0">
                <a:solidFill>
                  <a:srgbClr val="FF0000"/>
                </a:solidFill>
              </a:rPr>
              <a:t>degree programs</a:t>
            </a:r>
            <a:r>
              <a:rPr lang="en-US" sz="2400" dirty="0"/>
              <a:t>, </a:t>
            </a:r>
            <a:endParaRPr lang="en-US" sz="2400" dirty="0" smtClean="0"/>
          </a:p>
          <a:p>
            <a:r>
              <a:rPr lang="en-US" sz="2400" dirty="0" smtClean="0"/>
              <a:t>including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qualified faculty and instructional staff</a:t>
            </a:r>
            <a:r>
              <a:rPr lang="en-US" sz="2400" dirty="0"/>
              <a:t>, to teach both in the on-</a:t>
            </a:r>
            <a:r>
              <a:rPr lang="en-US" sz="2400" dirty="0" smtClean="0"/>
              <a:t>line format </a:t>
            </a:r>
            <a:r>
              <a:rPr lang="en-US" sz="2400" dirty="0"/>
              <a:t>as well as in-person, to the same standards as its home campus;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6571" y="5950857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</p:spTree>
    <p:extLst>
      <p:ext uri="{BB962C8B-B14F-4D97-AF65-F5344CB8AC3E}">
        <p14:creationId xmlns:p14="http://schemas.microsoft.com/office/powerpoint/2010/main" val="11282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RESOLUTION AUTHORIZING AGREEMENT BETWEEN NEW JERSEY </a:t>
            </a:r>
            <a:r>
              <a:rPr lang="en-US" sz="2400" b="1" dirty="0" smtClean="0"/>
              <a:t>INSTITUTE OF </a:t>
            </a:r>
            <a:r>
              <a:rPr lang="en-US" sz="2400" b="1" dirty="0"/>
              <a:t>TECHNOLOGY (“NJIT”) AND TATWEER MISR FOR TOURISTIC AND </a:t>
            </a:r>
            <a:r>
              <a:rPr lang="en-US" sz="2400" b="1" dirty="0" smtClean="0"/>
              <a:t>LAND RECLAMATION </a:t>
            </a:r>
            <a:r>
              <a:rPr lang="en-US" sz="2400" b="1" dirty="0"/>
              <a:t>(“TMT”)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113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NOW THEREFORE, BE IT RESOLVED THAT: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1</a:t>
            </a:r>
            <a:r>
              <a:rPr lang="en-US" sz="2400" dirty="0"/>
              <a:t>. The Board authorizes NJIT, through its designated officials and administrators </a:t>
            </a:r>
            <a:r>
              <a:rPr lang="en-US" sz="2400" dirty="0">
                <a:solidFill>
                  <a:srgbClr val="FF0000"/>
                </a:solidFill>
              </a:rPr>
              <a:t>to sign </a:t>
            </a:r>
            <a:r>
              <a:rPr lang="en-US" sz="2400" dirty="0" smtClean="0">
                <a:solidFill>
                  <a:srgbClr val="FF0000"/>
                </a:solidFill>
              </a:rPr>
              <a:t>the Agreement </a:t>
            </a:r>
            <a:r>
              <a:rPr lang="en-US" sz="2400" dirty="0"/>
              <a:t>for the Establishment and Operation of Branch Campus between </a:t>
            </a:r>
            <a:r>
              <a:rPr lang="en-US" sz="2400" dirty="0" err="1"/>
              <a:t>Tatweer</a:t>
            </a:r>
            <a:r>
              <a:rPr lang="en-US" sz="2400" dirty="0"/>
              <a:t> </a:t>
            </a:r>
            <a:r>
              <a:rPr lang="en-US" sz="2400" dirty="0" err="1" smtClean="0"/>
              <a:t>Misr</a:t>
            </a:r>
            <a:r>
              <a:rPr lang="en-US" sz="2400" dirty="0" smtClean="0"/>
              <a:t> for </a:t>
            </a:r>
            <a:r>
              <a:rPr lang="en-US" sz="2400" dirty="0"/>
              <a:t>Touristic Investments and Land Reclamation (Egypt) and New Jersey Institute </a:t>
            </a:r>
            <a:r>
              <a:rPr lang="en-US" sz="2400" dirty="0" smtClean="0"/>
              <a:t>of Technology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</a:rPr>
              <a:t>to execute all related documents </a:t>
            </a:r>
            <a:r>
              <a:rPr lang="en-US" sz="2400" dirty="0"/>
              <a:t>necessary to effectuate the terms of </a:t>
            </a:r>
            <a:r>
              <a:rPr lang="en-US" sz="2400" dirty="0" smtClean="0"/>
              <a:t>the Agreement;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406571" y="5950857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</p:spTree>
    <p:extLst>
      <p:ext uri="{BB962C8B-B14F-4D97-AF65-F5344CB8AC3E}">
        <p14:creationId xmlns:p14="http://schemas.microsoft.com/office/powerpoint/2010/main" val="22596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RESOLUTION AUTHORIZING AGREEMENT BETWEEN NEW JERSEY </a:t>
            </a:r>
            <a:r>
              <a:rPr lang="en-US" sz="2400" b="1" dirty="0" smtClean="0"/>
              <a:t>INSTITUTE OF </a:t>
            </a:r>
            <a:r>
              <a:rPr lang="en-US" sz="2400" b="1" dirty="0"/>
              <a:t>TECHNOLOGY (“NJIT”) AND TATWEER MISR FOR TOURISTIC AND </a:t>
            </a:r>
            <a:r>
              <a:rPr lang="en-US" sz="2400" b="1" dirty="0" smtClean="0"/>
              <a:t>LAND RECLAMATION </a:t>
            </a:r>
            <a:r>
              <a:rPr lang="en-US" sz="2400" b="1" dirty="0"/>
              <a:t>(“TMT”)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113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NOW THEREFORE, BE IT RESOLVED THAT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2</a:t>
            </a:r>
            <a:r>
              <a:rPr lang="en-US" sz="2400" dirty="0"/>
              <a:t>. The Board further authorizes NJIT, through its designated officials and administrators, </a:t>
            </a:r>
            <a:r>
              <a:rPr lang="en-US" sz="2400" dirty="0" smtClean="0"/>
              <a:t>to take </a:t>
            </a:r>
            <a:r>
              <a:rPr lang="en-US" sz="2400" dirty="0"/>
              <a:t>all necessary and appropriate steps </a:t>
            </a:r>
            <a:r>
              <a:rPr lang="en-US" sz="2400" dirty="0">
                <a:solidFill>
                  <a:srgbClr val="FF0000"/>
                </a:solidFill>
              </a:rPr>
              <a:t>to make application to the Middle </a:t>
            </a:r>
            <a:r>
              <a:rPr lang="en-US" sz="2400" dirty="0" smtClean="0">
                <a:solidFill>
                  <a:srgbClr val="FF0000"/>
                </a:solidFill>
              </a:rPr>
              <a:t>States </a:t>
            </a:r>
            <a:r>
              <a:rPr lang="en-US" sz="2400" dirty="0" smtClean="0"/>
              <a:t>Commission </a:t>
            </a:r>
            <a:r>
              <a:rPr lang="en-US" sz="2400" dirty="0"/>
              <a:t>on Higher Education and the Office of the Secretary of Higher Education </a:t>
            </a:r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State of New Jersey </a:t>
            </a:r>
            <a:r>
              <a:rPr lang="en-US" sz="2400" dirty="0"/>
              <a:t>and other accrediting bodies for </a:t>
            </a:r>
            <a:r>
              <a:rPr lang="en-US" sz="2400" dirty="0">
                <a:solidFill>
                  <a:srgbClr val="FF0000"/>
                </a:solidFill>
              </a:rPr>
              <a:t>accreditation approval </a:t>
            </a:r>
            <a:r>
              <a:rPr lang="en-US" sz="2400" dirty="0"/>
              <a:t>for a </a:t>
            </a:r>
            <a:r>
              <a:rPr lang="en-US" sz="2400" dirty="0" smtClean="0"/>
              <a:t>branch campus </a:t>
            </a:r>
            <a:r>
              <a:rPr lang="en-US" sz="2400" dirty="0"/>
              <a:t>as described and set forth in the above Agreement.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6571" y="5950857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</p:spTree>
    <p:extLst>
      <p:ext uri="{BB962C8B-B14F-4D97-AF65-F5344CB8AC3E}">
        <p14:creationId xmlns:p14="http://schemas.microsoft.com/office/powerpoint/2010/main" val="30503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229" r="-43229"/>
          <a:stretch>
            <a:fillRect/>
          </a:stretch>
        </p:blipFill>
        <p:spPr>
          <a:xfrm>
            <a:off x="94072" y="1198362"/>
            <a:ext cx="8960268" cy="4927802"/>
          </a:xfrm>
        </p:spPr>
      </p:pic>
    </p:spTree>
    <p:extLst>
      <p:ext uri="{BB962C8B-B14F-4D97-AF65-F5344CB8AC3E}">
        <p14:creationId xmlns:p14="http://schemas.microsoft.com/office/powerpoint/2010/main" val="341608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24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0810" y="3668574"/>
            <a:ext cx="7913727" cy="54088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67682" y="3339343"/>
            <a:ext cx="2786855" cy="329231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0810" y="4209454"/>
            <a:ext cx="3892189" cy="223407"/>
          </a:xfrm>
          <a:prstGeom prst="rect">
            <a:avLst/>
          </a:prstGeom>
          <a:solidFill>
            <a:srgbClr val="FFFF00">
              <a:alpha val="1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1584" b="-111584"/>
          <a:stretch>
            <a:fillRect/>
          </a:stretch>
        </p:blipFill>
        <p:spPr>
          <a:xfrm>
            <a:off x="457200" y="-1175657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544638"/>
            <a:ext cx="7221443" cy="4145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2999" y="975935"/>
            <a:ext cx="7221443" cy="1399232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1584" b="-111584"/>
          <a:stretch>
            <a:fillRect/>
          </a:stretch>
        </p:blipFill>
        <p:spPr>
          <a:xfrm>
            <a:off x="457200" y="-1175657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544638"/>
            <a:ext cx="7221443" cy="4145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6855" y="3350306"/>
            <a:ext cx="4421339" cy="35354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1584" b="-111584"/>
          <a:stretch>
            <a:fillRect/>
          </a:stretch>
        </p:blipFill>
        <p:spPr>
          <a:xfrm>
            <a:off x="457200" y="-1175657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544638"/>
            <a:ext cx="7221443" cy="4145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999" y="4338795"/>
            <a:ext cx="7221443" cy="54087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2999" y="4879674"/>
            <a:ext cx="6112231" cy="246924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06579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/>
              <a:t>WHEREAS</a:t>
            </a:r>
            <a:r>
              <a:rPr lang="en-US" sz="2800" dirty="0">
                <a:solidFill>
                  <a:srgbClr val="FF0000"/>
                </a:solidFill>
              </a:rPr>
              <a:t>, NJIT has jointly developed a business plan with TMT and Collier’s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81718" y="858352"/>
            <a:ext cx="6490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Colliers International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5406571" y="5304526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1, 2021</a:t>
            </a:r>
          </a:p>
          <a:p>
            <a:r>
              <a:rPr lang="en-US" dirty="0"/>
              <a:t>Board Resolution No. 2021-24</a:t>
            </a:r>
          </a:p>
        </p:txBody>
      </p:sp>
    </p:spTree>
    <p:extLst>
      <p:ext uri="{BB962C8B-B14F-4D97-AF65-F5344CB8AC3E}">
        <p14:creationId xmlns:p14="http://schemas.microsoft.com/office/powerpoint/2010/main" val="9123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/>
              <a:t>At a Meeting in April (4-20-21</a:t>
            </a:r>
            <a:r>
              <a:rPr lang="en-US" sz="2800" i="1" smtClean="0"/>
              <a:t>), President </a:t>
            </a:r>
            <a:r>
              <a:rPr lang="en-US" sz="2800" i="1" dirty="0" smtClean="0"/>
              <a:t>Bloom told Faculty Senate that NJIT will open a campus in Egypt: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048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2018 Egypt </a:t>
            </a:r>
            <a:r>
              <a:rPr lang="en-US" dirty="0"/>
              <a:t>passed statute </a:t>
            </a:r>
            <a:r>
              <a:rPr lang="en-US" dirty="0" smtClean="0"/>
              <a:t>Law </a:t>
            </a:r>
            <a:r>
              <a:rPr lang="en-US" dirty="0"/>
              <a:t>No. 162/</a:t>
            </a:r>
            <a:r>
              <a:rPr lang="en-US" dirty="0" smtClean="0"/>
              <a:t>2018</a:t>
            </a:r>
          </a:p>
          <a:p>
            <a:pPr lvl="1"/>
            <a:r>
              <a:rPr lang="en-US" dirty="0" smtClean="0"/>
              <a:t>inviting </a:t>
            </a:r>
            <a:r>
              <a:rPr lang="en-US" dirty="0"/>
              <a:t>international universities to partner with development companies identified by </a:t>
            </a:r>
            <a:r>
              <a:rPr lang="en-US" dirty="0" smtClean="0"/>
              <a:t>the Egyptian </a:t>
            </a:r>
            <a:r>
              <a:rPr lang="en-US" dirty="0"/>
              <a:t>government to establish International Branch </a:t>
            </a:r>
            <a:r>
              <a:rPr lang="en-US" dirty="0" smtClean="0"/>
              <a:t>Campuses in Egypt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en-US" dirty="0" smtClean="0"/>
              <a:t>In response to this opportunity NJIT has partnered with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an </a:t>
            </a:r>
            <a:r>
              <a:rPr lang="en-US" dirty="0"/>
              <a:t>Egyptian </a:t>
            </a:r>
            <a:r>
              <a:rPr lang="en-US" dirty="0" smtClean="0"/>
              <a:t>investments </a:t>
            </a:r>
            <a:r>
              <a:rPr lang="en-US" dirty="0"/>
              <a:t>and land reclamation </a:t>
            </a:r>
            <a:r>
              <a:rPr lang="en-US" dirty="0" smtClean="0"/>
              <a:t>company, to build and operate an IBC.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Egyptian Minister </a:t>
            </a:r>
            <a:r>
              <a:rPr lang="en-US" dirty="0"/>
              <a:t>of Higher Education has issued the necessary authorizations for NJIT and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 to </a:t>
            </a:r>
            <a:r>
              <a:rPr lang="en-US" dirty="0"/>
              <a:t>proceed with their joint partnership.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plan is to offer </a:t>
            </a:r>
            <a:r>
              <a:rPr lang="en-US" dirty="0"/>
              <a:t>courses beginning possibly Fall 2022, but no later than </a:t>
            </a:r>
            <a:r>
              <a:rPr lang="en-US" dirty="0" smtClean="0"/>
              <a:t>Fall 2023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8398" y="4550443"/>
            <a:ext cx="7925486" cy="893627"/>
          </a:xfrm>
          <a:prstGeom prst="rect">
            <a:avLst/>
          </a:prstGeom>
          <a:solidFill>
            <a:srgbClr val="FFFF00">
              <a:alpha val="12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940" r="940"/>
          <a:stretch>
            <a:fillRect/>
          </a:stretch>
        </p:blipFill>
        <p:spPr>
          <a:xfrm>
            <a:off x="457200" y="82005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13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7335" r="-27335"/>
          <a:stretch>
            <a:fillRect/>
          </a:stretch>
        </p:blipFill>
        <p:spPr>
          <a:xfrm>
            <a:off x="-1605867" y="274638"/>
            <a:ext cx="11983581" cy="6590508"/>
          </a:xfrm>
        </p:spPr>
      </p:pic>
    </p:spTree>
    <p:extLst>
      <p:ext uri="{BB962C8B-B14F-4D97-AF65-F5344CB8AC3E}">
        <p14:creationId xmlns:p14="http://schemas.microsoft.com/office/powerpoint/2010/main" val="16073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Opportunities and Challenges Identified by Colliers K-12 Report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020" r="-21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02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NJIT </a:t>
            </a:r>
            <a:r>
              <a:rPr lang="en-US" dirty="0" smtClean="0"/>
              <a:t>Responsibilities in Operating a Branch </a:t>
            </a:r>
            <a:r>
              <a:rPr lang="en-US" smtClean="0"/>
              <a:t>Campus in </a:t>
            </a:r>
            <a:r>
              <a:rPr lang="en-US" dirty="0" smtClean="0"/>
              <a:t>Egypt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32535" b="-232535"/>
          <a:stretch>
            <a:fillRect/>
          </a:stretch>
        </p:blipFill>
        <p:spPr>
          <a:xfrm>
            <a:off x="457200" y="-195943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Operational Requirements from the Egyptian Law 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8900"/>
            <a:ext cx="9144000" cy="157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0040"/>
            <a:ext cx="9144000" cy="1313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628900"/>
            <a:ext cx="8456032" cy="922092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32535" b="-232535"/>
          <a:stretch>
            <a:fillRect/>
          </a:stretch>
        </p:blipFill>
        <p:spPr>
          <a:xfrm>
            <a:off x="457200" y="-195943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Operational </a:t>
            </a:r>
            <a:r>
              <a:rPr lang="en-US" dirty="0" smtClean="0"/>
              <a:t>Requirements from the Egyptian Law 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8900"/>
            <a:ext cx="9144000" cy="157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0040"/>
            <a:ext cx="9144000" cy="1313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3574508"/>
            <a:ext cx="8408996" cy="64553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32535" b="-232535"/>
          <a:stretch>
            <a:fillRect/>
          </a:stretch>
        </p:blipFill>
        <p:spPr>
          <a:xfrm>
            <a:off x="457200" y="-195943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Operational </a:t>
            </a:r>
            <a:r>
              <a:rPr lang="en-US" dirty="0" smtClean="0"/>
              <a:t>Requirements from the </a:t>
            </a:r>
            <a:r>
              <a:rPr lang="en-US" dirty="0"/>
              <a:t>Egyptian Law 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8900"/>
            <a:ext cx="9144000" cy="157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0040"/>
            <a:ext cx="9144000" cy="1313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220040"/>
            <a:ext cx="8573621" cy="131333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Faculty in Egypt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Faculty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25194"/>
              </p:ext>
            </p:extLst>
          </p:nvPr>
        </p:nvGraphicFramePr>
        <p:xfrm>
          <a:off x="1705036" y="1600200"/>
          <a:ext cx="5891199" cy="3843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74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Faculty Recruitment, Evaluation, Promotion &amp; Tenure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Most of the IBC faculty will be hired in Egypt</a:t>
            </a:r>
            <a:endParaRPr lang="en-US" dirty="0"/>
          </a:p>
          <a:p>
            <a:pPr lvl="1"/>
            <a:r>
              <a:rPr lang="en-US" dirty="0" smtClean="0"/>
              <a:t>NJIT will be involved in the hiring process</a:t>
            </a:r>
          </a:p>
          <a:p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personnel will be employees of the </a:t>
            </a:r>
            <a:r>
              <a:rPr lang="en-US" dirty="0" err="1"/>
              <a:t>Tatweer</a:t>
            </a:r>
            <a:r>
              <a:rPr lang="en-US" dirty="0"/>
              <a:t> </a:t>
            </a:r>
            <a:r>
              <a:rPr lang="en-US" dirty="0" err="1"/>
              <a:t>Misr</a:t>
            </a:r>
            <a:r>
              <a:rPr lang="en-US" dirty="0"/>
              <a:t> Education Institute (</a:t>
            </a:r>
            <a:r>
              <a:rPr lang="en-US" dirty="0" smtClean="0"/>
              <a:t>TMEI)</a:t>
            </a:r>
          </a:p>
          <a:p>
            <a:endParaRPr lang="en-US" dirty="0"/>
          </a:p>
          <a:p>
            <a:r>
              <a:rPr lang="en-US" dirty="0" smtClean="0"/>
              <a:t>The IBC faculty experience will be unlike that of the main campus faculty; for example</a:t>
            </a:r>
          </a:p>
          <a:p>
            <a:pPr lvl="1"/>
            <a:r>
              <a:rPr lang="en-US" dirty="0" smtClean="0"/>
              <a:t>Hired under Egyptian law and labor practices</a:t>
            </a:r>
          </a:p>
          <a:p>
            <a:pPr lvl="1"/>
            <a:r>
              <a:rPr lang="en-US" dirty="0" smtClean="0"/>
              <a:t>Working for a “for profit” enterprise</a:t>
            </a:r>
          </a:p>
          <a:p>
            <a:pPr lvl="2"/>
            <a:r>
              <a:rPr lang="en-US" dirty="0" smtClean="0"/>
              <a:t>Therefore no expectation of faculty research (</a:t>
            </a:r>
            <a:r>
              <a:rPr lang="en-US" dirty="0"/>
              <a:t>n</a:t>
            </a:r>
            <a:r>
              <a:rPr lang="en-US" dirty="0" smtClean="0"/>
              <a:t>o startup funds; no labs)</a:t>
            </a:r>
          </a:p>
          <a:p>
            <a:pPr lvl="1"/>
            <a:r>
              <a:rPr lang="en-US" dirty="0" smtClean="0"/>
              <a:t>No tenure: NJIT can only award tenure to NJIT employees</a:t>
            </a:r>
          </a:p>
          <a:p>
            <a:pPr lvl="1"/>
            <a:r>
              <a:rPr lang="en-US" dirty="0" smtClean="0"/>
              <a:t>“Dotted line” reporting to the main campus departments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/>
              <a:t>At a Meeting in April (4-20-21</a:t>
            </a:r>
            <a:r>
              <a:rPr lang="en-US" sz="2800" i="1" smtClean="0"/>
              <a:t>), President </a:t>
            </a:r>
            <a:r>
              <a:rPr lang="en-US" sz="2800" i="1" dirty="0" smtClean="0"/>
              <a:t>Bloom told Faculty Senate that NJIT will open a campus in Egypt: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048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2018 Egypt </a:t>
            </a:r>
            <a:r>
              <a:rPr lang="en-US" dirty="0"/>
              <a:t>passed statute </a:t>
            </a:r>
            <a:r>
              <a:rPr lang="en-US" dirty="0" smtClean="0"/>
              <a:t>Law </a:t>
            </a:r>
            <a:r>
              <a:rPr lang="en-US" dirty="0"/>
              <a:t>No. 162/</a:t>
            </a:r>
            <a:r>
              <a:rPr lang="en-US" dirty="0" smtClean="0"/>
              <a:t>2018</a:t>
            </a:r>
          </a:p>
          <a:p>
            <a:pPr lvl="1"/>
            <a:r>
              <a:rPr lang="en-US" dirty="0" smtClean="0"/>
              <a:t>inviting </a:t>
            </a:r>
            <a:r>
              <a:rPr lang="en-US" dirty="0"/>
              <a:t>international universities to partner with development companies identified by </a:t>
            </a:r>
            <a:r>
              <a:rPr lang="en-US" dirty="0" smtClean="0"/>
              <a:t>the Egyptian </a:t>
            </a:r>
            <a:r>
              <a:rPr lang="en-US" dirty="0"/>
              <a:t>government to establish International Branch </a:t>
            </a:r>
            <a:r>
              <a:rPr lang="en-US" dirty="0" smtClean="0"/>
              <a:t>Campuses in Egypt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en-US" dirty="0" smtClean="0"/>
              <a:t>In response to this opportunity NJIT has partnered with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, an </a:t>
            </a:r>
            <a:r>
              <a:rPr lang="en-US" dirty="0"/>
              <a:t>Egyptian </a:t>
            </a:r>
            <a:r>
              <a:rPr lang="en-US" dirty="0" smtClean="0"/>
              <a:t>investments </a:t>
            </a:r>
            <a:r>
              <a:rPr lang="en-US" dirty="0"/>
              <a:t>and land reclamation </a:t>
            </a:r>
            <a:r>
              <a:rPr lang="en-US" dirty="0" smtClean="0"/>
              <a:t>company, to build and operate an IBC.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Egyptian Minister </a:t>
            </a:r>
            <a:r>
              <a:rPr lang="en-US" dirty="0"/>
              <a:t>of Higher Education has issued the necessary authorizations for NJIT and </a:t>
            </a:r>
            <a:r>
              <a:rPr lang="en-US" dirty="0" err="1" smtClean="0"/>
              <a:t>Tatweer</a:t>
            </a:r>
            <a:r>
              <a:rPr lang="en-US" dirty="0" smtClean="0"/>
              <a:t> </a:t>
            </a:r>
            <a:r>
              <a:rPr lang="en-US" dirty="0" err="1" smtClean="0"/>
              <a:t>Misr</a:t>
            </a:r>
            <a:r>
              <a:rPr lang="en-US" dirty="0" smtClean="0"/>
              <a:t> to </a:t>
            </a:r>
            <a:r>
              <a:rPr lang="en-US" dirty="0"/>
              <a:t>proceed with their joint partnership.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plan is to offer </a:t>
            </a:r>
            <a:r>
              <a:rPr lang="en-US" dirty="0"/>
              <a:t>courses beginning possibly Fall 2022, but no later than </a:t>
            </a:r>
            <a:r>
              <a:rPr lang="en-US" dirty="0" smtClean="0"/>
              <a:t>Fall 2023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1363" y="5761543"/>
            <a:ext cx="7455130" cy="654905"/>
          </a:xfrm>
          <a:prstGeom prst="rect">
            <a:avLst/>
          </a:prstGeom>
          <a:solidFill>
            <a:srgbClr val="FFFF00">
              <a:alpha val="11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>
            <a:cxnSpLocks/>
            <a:stCxn id="96" idx="2"/>
          </p:cNvCxnSpPr>
          <p:nvPr/>
        </p:nvCxnSpPr>
        <p:spPr>
          <a:xfrm>
            <a:off x="3485558" y="5411737"/>
            <a:ext cx="15225" cy="594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0" idx="2"/>
          </p:cNvCxnSpPr>
          <p:nvPr/>
        </p:nvCxnSpPr>
        <p:spPr>
          <a:xfrm>
            <a:off x="3453774" y="4128653"/>
            <a:ext cx="0" cy="674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07663" y="784638"/>
            <a:ext cx="1140515" cy="500137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Provost &amp; </a:t>
            </a:r>
            <a:br>
              <a:rPr lang="en-US" sz="900" dirty="0"/>
            </a:br>
            <a:r>
              <a:rPr lang="en-US" sz="900" dirty="0"/>
              <a:t>Senior Executive </a:t>
            </a:r>
            <a:br>
              <a:rPr lang="en-US" sz="900" dirty="0"/>
            </a:br>
            <a:r>
              <a:rPr lang="en-US" sz="900" dirty="0"/>
              <a:t>Vice President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2800" y="1437710"/>
            <a:ext cx="1140515" cy="626341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Vice Provost/ President NJIT Branch Campus @ Egypt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1948" y="4216798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Administrative Staff</a:t>
            </a:r>
          </a:p>
          <a:p>
            <a:pPr algn="ctr"/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5466317" y="3125518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Computer 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9803" y="3644014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Engineering Technology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6953" y="4159360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6953" y="4684488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Civil Engineering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1427" y="5742625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Informatics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3476" y="2900872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Chair</a:t>
            </a:r>
          </a:p>
          <a:p>
            <a:pPr algn="ctr"/>
            <a:r>
              <a:rPr lang="en-US" sz="900" dirty="0"/>
              <a:t>Computer Science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6962" y="3419368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Chair</a:t>
            </a:r>
          </a:p>
          <a:p>
            <a:pPr algn="ctr"/>
            <a:r>
              <a:rPr lang="en-US" sz="900" dirty="0"/>
              <a:t>Applied </a:t>
            </a:r>
            <a:r>
              <a:rPr lang="en-US" sz="900" dirty="0" err="1"/>
              <a:t>Engin</a:t>
            </a:r>
            <a:r>
              <a:rPr lang="en-US" sz="900" dirty="0"/>
              <a:t> &amp;  Tech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94112" y="3924417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Director</a:t>
            </a:r>
          </a:p>
          <a:p>
            <a:pPr algn="ctr"/>
            <a:r>
              <a:rPr lang="en-US" sz="900" dirty="0"/>
              <a:t>Architecture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94112" y="4449544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Chair</a:t>
            </a:r>
          </a:p>
          <a:p>
            <a:pPr algn="ctr"/>
            <a:r>
              <a:rPr lang="en-US" sz="900" dirty="0"/>
              <a:t>Civil Engineering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78586" y="5507682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Chair</a:t>
            </a:r>
          </a:p>
          <a:p>
            <a:pPr algn="ctr"/>
            <a:r>
              <a:rPr lang="en-US" sz="900" dirty="0"/>
              <a:t>Informatics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5114563" y="4883389"/>
            <a:ext cx="359048" cy="123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118109" y="4366682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111645" y="3825849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5123875" y="3334714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457942" y="5214270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Business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85101" y="4979327"/>
            <a:ext cx="1309481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Chair</a:t>
            </a:r>
          </a:p>
          <a:p>
            <a:pPr algn="ctr"/>
            <a:r>
              <a:rPr lang="en-US" sz="900" dirty="0"/>
              <a:t>Business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 flipV="1">
            <a:off x="5111646" y="5389320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98291" y="2615726"/>
            <a:ext cx="1140515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Chief Operating</a:t>
            </a:r>
          </a:p>
          <a:p>
            <a:pPr algn="ctr"/>
            <a:r>
              <a:rPr lang="en-US" sz="900" dirty="0"/>
              <a:t> Officer</a:t>
            </a:r>
          </a:p>
        </p:txBody>
      </p:sp>
      <p:cxnSp>
        <p:nvCxnSpPr>
          <p:cNvPr id="64" name="Elbow Connector 63"/>
          <p:cNvCxnSpPr>
            <a:endCxn id="27" idx="1"/>
          </p:cNvCxnSpPr>
          <p:nvPr/>
        </p:nvCxnSpPr>
        <p:spPr>
          <a:xfrm flipV="1">
            <a:off x="6783017" y="5687218"/>
            <a:ext cx="595568" cy="232315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285014" y="3146207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Library</a:t>
            </a:r>
          </a:p>
          <a:p>
            <a:pPr algn="ctr"/>
            <a:endParaRPr lang="en-US" sz="900" dirty="0"/>
          </a:p>
        </p:txBody>
      </p:sp>
      <p:sp>
        <p:nvSpPr>
          <p:cNvPr id="67" name="TextBox 66"/>
          <p:cNvSpPr txBox="1"/>
          <p:nvPr/>
        </p:nvSpPr>
        <p:spPr>
          <a:xfrm>
            <a:off x="1280639" y="5817565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Bursar/Financial Aid</a:t>
            </a:r>
          </a:p>
          <a:p>
            <a:pPr algn="ctr"/>
            <a:endParaRPr lang="en-US" sz="900" dirty="0"/>
          </a:p>
        </p:txBody>
      </p:sp>
      <p:sp>
        <p:nvSpPr>
          <p:cNvPr id="75" name="TextBox 74"/>
          <p:cNvSpPr txBox="1"/>
          <p:nvPr/>
        </p:nvSpPr>
        <p:spPr>
          <a:xfrm>
            <a:off x="1277006" y="5281038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Registrar</a:t>
            </a:r>
          </a:p>
          <a:p>
            <a:pPr algn="ctr"/>
            <a:endParaRPr lang="en-US" sz="900" dirty="0"/>
          </a:p>
        </p:txBody>
      </p:sp>
      <p:cxnSp>
        <p:nvCxnSpPr>
          <p:cNvPr id="83" name="Elbow Connector 82"/>
          <p:cNvCxnSpPr>
            <a:stCxn id="57" idx="2"/>
            <a:endCxn id="55" idx="3"/>
          </p:cNvCxnSpPr>
          <p:nvPr/>
        </p:nvCxnSpPr>
        <p:spPr>
          <a:xfrm rot="5400000">
            <a:off x="711314" y="4654231"/>
            <a:ext cx="3536667" cy="177800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285571" y="3681200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IT</a:t>
            </a:r>
          </a:p>
          <a:p>
            <a:pPr algn="ctr"/>
            <a:endParaRPr lang="en-US" sz="900" dirty="0"/>
          </a:p>
        </p:txBody>
      </p:sp>
      <p:cxnSp>
        <p:nvCxnSpPr>
          <p:cNvPr id="85" name="Straight Connector 84"/>
          <p:cNvCxnSpPr/>
          <p:nvPr/>
        </p:nvCxnSpPr>
        <p:spPr>
          <a:xfrm flipH="1">
            <a:off x="2386216" y="3872225"/>
            <a:ext cx="178595" cy="44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760648" y="2877213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Advising &amp; Tutoring</a:t>
            </a:r>
          </a:p>
          <a:p>
            <a:pPr algn="ctr"/>
            <a:endParaRPr lang="en-US" sz="9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1D1803-A4AB-8748-9E40-FC0B032A4FF4}"/>
              </a:ext>
            </a:extLst>
          </p:cNvPr>
          <p:cNvSpPr txBox="1"/>
          <p:nvPr/>
        </p:nvSpPr>
        <p:spPr>
          <a:xfrm>
            <a:off x="1274753" y="4756316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Budget</a:t>
            </a:r>
          </a:p>
          <a:p>
            <a:pPr algn="ctr"/>
            <a:endParaRPr lang="en-US" sz="9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F1DA8C-769A-9D4D-98D3-A04E023FBCD7}"/>
              </a:ext>
            </a:extLst>
          </p:cNvPr>
          <p:cNvSpPr txBox="1"/>
          <p:nvPr/>
        </p:nvSpPr>
        <p:spPr>
          <a:xfrm>
            <a:off x="1285014" y="6331929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Human Resources</a:t>
            </a:r>
          </a:p>
          <a:p>
            <a:pPr algn="ctr"/>
            <a:endParaRPr lang="en-US" sz="9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C7ABBD-1D97-F845-A030-54F6392C43DD}"/>
              </a:ext>
            </a:extLst>
          </p:cNvPr>
          <p:cNvSpPr txBox="1"/>
          <p:nvPr/>
        </p:nvSpPr>
        <p:spPr>
          <a:xfrm>
            <a:off x="5482921" y="2613864"/>
            <a:ext cx="1299467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Dept. Head</a:t>
            </a:r>
          </a:p>
          <a:p>
            <a:pPr algn="ctr"/>
            <a:r>
              <a:rPr lang="en-US" sz="900" dirty="0"/>
              <a:t>Gen. Ed. Requirements</a:t>
            </a:r>
          </a:p>
        </p:txBody>
      </p: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CBCEFAE8-77BE-8041-AAEA-E59742E3EEE6}"/>
              </a:ext>
            </a:extLst>
          </p:cNvPr>
          <p:cNvCxnSpPr>
            <a:cxnSpLocks/>
            <a:stCxn id="86" idx="1"/>
          </p:cNvCxnSpPr>
          <p:nvPr/>
        </p:nvCxnSpPr>
        <p:spPr>
          <a:xfrm rot="10800000" flipV="1">
            <a:off x="6779107" y="2532127"/>
            <a:ext cx="605993" cy="283566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91FEDA84-3A1C-F149-AAE4-5246F52153DB}"/>
              </a:ext>
            </a:extLst>
          </p:cNvPr>
          <p:cNvSpPr txBox="1"/>
          <p:nvPr/>
        </p:nvSpPr>
        <p:spPr>
          <a:xfrm>
            <a:off x="7385099" y="2352591"/>
            <a:ext cx="1302966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Dean</a:t>
            </a:r>
            <a:br>
              <a:rPr lang="en-US" sz="900" dirty="0"/>
            </a:br>
            <a:r>
              <a:rPr lang="en-US" sz="900" dirty="0"/>
              <a:t>CSLA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FDDA271-1B8D-2A41-B17C-435F86CD3174}"/>
              </a:ext>
            </a:extLst>
          </p:cNvPr>
          <p:cNvCxnSpPr/>
          <p:nvPr/>
        </p:nvCxnSpPr>
        <p:spPr>
          <a:xfrm flipH="1" flipV="1">
            <a:off x="5123875" y="2802390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endCxn id="79" idx="1"/>
          </p:cNvCxnSpPr>
          <p:nvPr/>
        </p:nvCxnSpPr>
        <p:spPr>
          <a:xfrm flipV="1">
            <a:off x="6782166" y="5158864"/>
            <a:ext cx="602935" cy="230458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endCxn id="26" idx="1"/>
          </p:cNvCxnSpPr>
          <p:nvPr/>
        </p:nvCxnSpPr>
        <p:spPr>
          <a:xfrm flipV="1">
            <a:off x="6783194" y="4629081"/>
            <a:ext cx="610918" cy="232146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endCxn id="25" idx="1"/>
          </p:cNvCxnSpPr>
          <p:nvPr/>
        </p:nvCxnSpPr>
        <p:spPr>
          <a:xfrm flipV="1">
            <a:off x="6782167" y="4103953"/>
            <a:ext cx="611945" cy="232445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endCxn id="24" idx="1"/>
          </p:cNvCxnSpPr>
          <p:nvPr/>
        </p:nvCxnSpPr>
        <p:spPr>
          <a:xfrm flipV="1">
            <a:off x="6760924" y="3598903"/>
            <a:ext cx="626038" cy="229820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endCxn id="23" idx="1"/>
          </p:cNvCxnSpPr>
          <p:nvPr/>
        </p:nvCxnSpPr>
        <p:spPr>
          <a:xfrm flipV="1">
            <a:off x="6760923" y="3080407"/>
            <a:ext cx="632553" cy="223272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2387123" y="4402240"/>
            <a:ext cx="178595" cy="44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2387123" y="5039499"/>
            <a:ext cx="178595" cy="44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900907" y="3769580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Student Support</a:t>
            </a:r>
          </a:p>
          <a:p>
            <a:pPr algn="ctr"/>
            <a:endParaRPr lang="en-US" sz="900" dirty="0"/>
          </a:p>
        </p:txBody>
      </p:sp>
      <p:sp>
        <p:nvSpPr>
          <p:cNvPr id="96" name="TextBox 95"/>
          <p:cNvSpPr txBox="1"/>
          <p:nvPr/>
        </p:nvSpPr>
        <p:spPr>
          <a:xfrm>
            <a:off x="2932691" y="5095353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Student Affairs</a:t>
            </a:r>
          </a:p>
          <a:p>
            <a:pPr algn="ctr"/>
            <a:endParaRPr lang="en-US" sz="900" dirty="0"/>
          </a:p>
        </p:txBody>
      </p:sp>
      <p:cxnSp>
        <p:nvCxnSpPr>
          <p:cNvPr id="14" name="Straight Connector 13"/>
          <p:cNvCxnSpPr>
            <a:stCxn id="4" idx="2"/>
            <a:endCxn id="6" idx="0"/>
          </p:cNvCxnSpPr>
          <p:nvPr/>
        </p:nvCxnSpPr>
        <p:spPr>
          <a:xfrm flipH="1">
            <a:off x="4473058" y="1284775"/>
            <a:ext cx="4863" cy="1529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901321" y="216140"/>
            <a:ext cx="1140515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President</a:t>
            </a:r>
          </a:p>
          <a:p>
            <a:pPr algn="ctr"/>
            <a:endParaRPr lang="en-US" sz="900" dirty="0"/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4466714" y="568602"/>
            <a:ext cx="4864" cy="2160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1FEDA84-3A1C-F149-AAE4-5246F52153DB}"/>
              </a:ext>
            </a:extLst>
          </p:cNvPr>
          <p:cNvSpPr txBox="1"/>
          <p:nvPr/>
        </p:nvSpPr>
        <p:spPr>
          <a:xfrm>
            <a:off x="277205" y="2350123"/>
            <a:ext cx="1302966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CIO</a:t>
            </a:r>
          </a:p>
          <a:p>
            <a:pPr algn="ctr"/>
            <a:endParaRPr lang="en-US" sz="900" dirty="0"/>
          </a:p>
        </p:txBody>
      </p:sp>
      <p:cxnSp>
        <p:nvCxnSpPr>
          <p:cNvPr id="109" name="Straight Connector 108"/>
          <p:cNvCxnSpPr/>
          <p:nvPr/>
        </p:nvCxnSpPr>
        <p:spPr>
          <a:xfrm flipH="1">
            <a:off x="2380648" y="3316863"/>
            <a:ext cx="178595" cy="44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endCxn id="57" idx="0"/>
          </p:cNvCxnSpPr>
          <p:nvPr/>
        </p:nvCxnSpPr>
        <p:spPr>
          <a:xfrm rot="10800000" flipV="1">
            <a:off x="2568549" y="2202871"/>
            <a:ext cx="1909372" cy="412855"/>
          </a:xfrm>
          <a:prstGeom prst="bentConnector2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2386054" y="5581217"/>
            <a:ext cx="178595" cy="44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2388363" y="6001733"/>
            <a:ext cx="178595" cy="44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108" idx="2"/>
            <a:endCxn id="84" idx="1"/>
          </p:cNvCxnSpPr>
          <p:nvPr/>
        </p:nvCxnSpPr>
        <p:spPr>
          <a:xfrm rot="16200000" flipH="1">
            <a:off x="531358" y="3106524"/>
            <a:ext cx="1151542" cy="356883"/>
          </a:xfrm>
          <a:prstGeom prst="bentConnector2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099782" y="4212801"/>
            <a:ext cx="1097864" cy="218008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r>
              <a:rPr lang="en-US" sz="900" dirty="0"/>
              <a:t>Career Services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089326" y="4492716"/>
            <a:ext cx="1097864" cy="218008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r>
              <a:rPr lang="en-US" sz="900" dirty="0"/>
              <a:t>Health &amp; Counseling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108071" y="5538069"/>
            <a:ext cx="1097864" cy="218008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r>
              <a:rPr lang="en-US" sz="900" dirty="0"/>
              <a:t>Campus life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108071" y="5848514"/>
            <a:ext cx="1097864" cy="218008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r>
              <a:rPr lang="en-US" sz="900" dirty="0"/>
              <a:t>Student Conduct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094495" y="4697485"/>
            <a:ext cx="1097864" cy="349343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r>
              <a:rPr lang="en-US" sz="900" dirty="0"/>
              <a:t>International Students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1FEDA84-3A1C-F149-AAE4-5246F52153DB}"/>
              </a:ext>
            </a:extLst>
          </p:cNvPr>
          <p:cNvSpPr txBox="1"/>
          <p:nvPr/>
        </p:nvSpPr>
        <p:spPr>
          <a:xfrm>
            <a:off x="196480" y="412457"/>
            <a:ext cx="2580011" cy="4878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Branch Campus @ Egypt Organizational Chart</a:t>
            </a:r>
          </a:p>
          <a:p>
            <a:pPr algn="ctr"/>
            <a:r>
              <a:rPr lang="en-US" sz="900" dirty="0"/>
              <a:t>(NJIT </a:t>
            </a:r>
            <a:r>
              <a:rPr lang="en-US" sz="900" dirty="0" err="1"/>
              <a:t>BC@Egypt</a:t>
            </a:r>
            <a:r>
              <a:rPr lang="en-US" sz="900" dirty="0"/>
              <a:t>)</a:t>
            </a:r>
          </a:p>
          <a:p>
            <a:pPr algn="ctr"/>
            <a:endParaRPr lang="en-US" sz="900" dirty="0"/>
          </a:p>
        </p:txBody>
      </p:sp>
      <p:sp>
        <p:nvSpPr>
          <p:cNvPr id="88" name="TextBox 87"/>
          <p:cNvSpPr txBox="1"/>
          <p:nvPr/>
        </p:nvSpPr>
        <p:spPr>
          <a:xfrm>
            <a:off x="2970368" y="6143894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Admissions &amp; Communications</a:t>
            </a:r>
          </a:p>
        </p:txBody>
      </p:sp>
      <p:cxnSp>
        <p:nvCxnSpPr>
          <p:cNvPr id="97" name="Straight Connector 96"/>
          <p:cNvCxnSpPr/>
          <p:nvPr/>
        </p:nvCxnSpPr>
        <p:spPr>
          <a:xfrm flipH="1" flipV="1">
            <a:off x="2559243" y="6389598"/>
            <a:ext cx="503420" cy="15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6" idx="2"/>
          </p:cNvCxnSpPr>
          <p:nvPr/>
        </p:nvCxnSpPr>
        <p:spPr>
          <a:xfrm flipH="1">
            <a:off x="4466713" y="2064051"/>
            <a:ext cx="6345" cy="1388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5123324" y="2208869"/>
            <a:ext cx="3960" cy="42940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466714" y="2202872"/>
            <a:ext cx="6513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4876927" y="3051234"/>
            <a:ext cx="234965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5114563" y="5918303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2567551" y="3970570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2564649" y="5309969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903820" y="3317952"/>
            <a:ext cx="1105734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Campus Police</a:t>
            </a:r>
          </a:p>
          <a:p>
            <a:pPr algn="ctr"/>
            <a:endParaRPr lang="en-US" sz="900" dirty="0"/>
          </a:p>
        </p:txBody>
      </p:sp>
      <p:cxnSp>
        <p:nvCxnSpPr>
          <p:cNvPr id="76" name="Straight Connector 75"/>
          <p:cNvCxnSpPr/>
          <p:nvPr/>
        </p:nvCxnSpPr>
        <p:spPr>
          <a:xfrm flipH="1" flipV="1">
            <a:off x="2569753" y="3505279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5C7ABBD-1D97-F845-A030-54F6392C43DD}"/>
              </a:ext>
            </a:extLst>
          </p:cNvPr>
          <p:cNvSpPr txBox="1"/>
          <p:nvPr/>
        </p:nvSpPr>
        <p:spPr>
          <a:xfrm>
            <a:off x="5467957" y="6202135"/>
            <a:ext cx="1299467" cy="487842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Research Admin &amp; Support</a:t>
            </a:r>
          </a:p>
          <a:p>
            <a:pPr algn="ctr"/>
            <a:endParaRPr lang="en-US" sz="900" dirty="0"/>
          </a:p>
        </p:txBody>
      </p:sp>
      <p:cxnSp>
        <p:nvCxnSpPr>
          <p:cNvPr id="93" name="Straight Connector 92"/>
          <p:cNvCxnSpPr/>
          <p:nvPr/>
        </p:nvCxnSpPr>
        <p:spPr>
          <a:xfrm flipH="1" flipV="1">
            <a:off x="5114567" y="6501736"/>
            <a:ext cx="359048" cy="1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CBCEFAE8-77BE-8041-AAEA-E59742E3EEE6}"/>
              </a:ext>
            </a:extLst>
          </p:cNvPr>
          <p:cNvCxnSpPr>
            <a:cxnSpLocks/>
            <a:stCxn id="95" idx="1"/>
          </p:cNvCxnSpPr>
          <p:nvPr/>
        </p:nvCxnSpPr>
        <p:spPr>
          <a:xfrm rot="10800000" flipV="1">
            <a:off x="6779106" y="6164651"/>
            <a:ext cx="605995" cy="283568"/>
          </a:xfrm>
          <a:prstGeom prst="bentConnector3">
            <a:avLst>
              <a:gd name="adj1" fmla="val 50000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1FEDA84-3A1C-F149-AAE4-5246F52153DB}"/>
              </a:ext>
            </a:extLst>
          </p:cNvPr>
          <p:cNvSpPr txBox="1"/>
          <p:nvPr/>
        </p:nvSpPr>
        <p:spPr>
          <a:xfrm>
            <a:off x="7385099" y="5985115"/>
            <a:ext cx="1302966" cy="359073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643" tIns="35822" rIns="71643" bIns="35822" rtlCol="0" anchor="ctr">
            <a:spAutoFit/>
          </a:bodyPr>
          <a:lstStyle/>
          <a:p>
            <a:pPr algn="ctr"/>
            <a:r>
              <a:rPr lang="en-US" sz="900" dirty="0"/>
              <a:t>NJIT Vice Provost </a:t>
            </a:r>
          </a:p>
          <a:p>
            <a:pPr algn="ctr"/>
            <a:r>
              <a:rPr lang="en-US" sz="900" dirty="0"/>
              <a:t>Office of Research</a:t>
            </a:r>
          </a:p>
        </p:txBody>
      </p:sp>
    </p:spTree>
    <p:extLst>
      <p:ext uri="{BB962C8B-B14F-4D97-AF65-F5344CB8AC3E}">
        <p14:creationId xmlns:p14="http://schemas.microsoft.com/office/powerpoint/2010/main" val="18745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Award of Degrees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 of Degrees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The Egyptian law says, “</a:t>
            </a:r>
            <a:r>
              <a:rPr lang="en-US" sz="2400" i="1" dirty="0" smtClean="0"/>
              <a:t>The </a:t>
            </a:r>
            <a:r>
              <a:rPr lang="en-US" sz="2400" i="1" dirty="0"/>
              <a:t>certificates awarded must be issued by the main university, having the same academic qualification as those awarded by counterpart faculties at the main university</a:t>
            </a:r>
            <a:r>
              <a:rPr lang="en-US" sz="2400" dirty="0" smtClean="0"/>
              <a:t>.”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This is being interpreted to mean that diplomas issued via the branch campus and the main campus will be indistinguishable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62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it have to </a:t>
            </a:r>
            <a:r>
              <a:rPr lang="en-US" smtClean="0"/>
              <a:t>be indistinguishable?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444" r="-14444"/>
          <a:stretch>
            <a:fillRect/>
          </a:stretch>
        </p:blipFill>
        <p:spPr/>
      </p:pic>
      <p:cxnSp>
        <p:nvCxnSpPr>
          <p:cNvPr id="5" name="Straight Arrow Connector 4"/>
          <p:cNvCxnSpPr>
            <a:endCxn id="6" idx="1"/>
          </p:cNvCxnSpPr>
          <p:nvPr/>
        </p:nvCxnSpPr>
        <p:spPr>
          <a:xfrm flipV="1">
            <a:off x="3483429" y="3405833"/>
            <a:ext cx="2794001" cy="47674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77430" y="3175000"/>
            <a:ext cx="132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CROATIA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Accreditation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Accreditation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the degrees are indistinguishable, there are inevitable implications for accreditation. </a:t>
            </a:r>
          </a:p>
          <a:p>
            <a:pPr lvl="1"/>
            <a:r>
              <a:rPr lang="en-US" sz="2400" i="1" dirty="0" smtClean="0"/>
              <a:t>It’s impossible to have different accreditation status for a single, named NJIT degree.</a:t>
            </a:r>
            <a:endParaRPr lang="is-IS" sz="2400" i="1" dirty="0" smtClean="0"/>
          </a:p>
          <a:p>
            <a:pPr lvl="1"/>
            <a:endParaRPr lang="is-IS" sz="2400" dirty="0"/>
          </a:p>
          <a:p>
            <a:r>
              <a:rPr lang="is-IS" sz="2800" dirty="0" smtClean="0"/>
              <a:t>The issue of faculty research expectation might also have accreditation implications</a:t>
            </a:r>
          </a:p>
          <a:p>
            <a:pPr lvl="1"/>
            <a:r>
              <a:rPr lang="is-IS" sz="2400" dirty="0" smtClean="0"/>
              <a:t>Faculty at Egypt will not be expected to conduct research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7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1359" b="-81359"/>
          <a:stretch>
            <a:fillRect/>
          </a:stretch>
        </p:blipFill>
        <p:spPr>
          <a:xfrm>
            <a:off x="0" y="-1338943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3141" y="2427145"/>
            <a:ext cx="8033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A branch campus is distinguished from an additional location by its level of independence.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3141" y="3858306"/>
            <a:ext cx="803365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Describe how the branch campus will operate independent of the main campus, controlling its own faculty, administrative or supervisory organization, budgetary and hiring authority.   </a:t>
            </a:r>
          </a:p>
        </p:txBody>
      </p:sp>
    </p:spTree>
    <p:extLst>
      <p:ext uri="{BB962C8B-B14F-4D97-AF65-F5344CB8AC3E}">
        <p14:creationId xmlns:p14="http://schemas.microsoft.com/office/powerpoint/2010/main" val="20201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Committee Recommendations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ad hoc committee recommends that Faculty Senate consider: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question of oversight of the International </a:t>
            </a:r>
            <a:r>
              <a:rPr lang="en-US" dirty="0"/>
              <a:t>Branch </a:t>
            </a:r>
            <a:r>
              <a:rPr lang="en-US" dirty="0" smtClean="0"/>
              <a:t>Campus faculty members, regarding both their welfare and their performance</a:t>
            </a:r>
          </a:p>
          <a:p>
            <a:endParaRPr lang="en-US" dirty="0"/>
          </a:p>
          <a:p>
            <a:r>
              <a:rPr lang="en-US" dirty="0" smtClean="0"/>
              <a:t>The implications of the specific form in which NJIT degrees are awarded to IBC students</a:t>
            </a:r>
          </a:p>
          <a:p>
            <a:endParaRPr lang="en-US" dirty="0"/>
          </a:p>
          <a:p>
            <a:r>
              <a:rPr lang="en-US" dirty="0" smtClean="0"/>
              <a:t>The potential impact on accreditation of NJIT programs resulting from the details of the implementation model adopted for the International Branch Campus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6639" y="2034177"/>
            <a:ext cx="7840161" cy="112879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2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30002"/>
                </a:solidFill>
                <a:latin typeface="Poppins-Bold"/>
              </a:rPr>
              <a:t>Committee on Faculty Rights and Responsibilities</a:t>
            </a:r>
            <a:r>
              <a:rPr lang="en-US" b="1" dirty="0">
                <a:solidFill>
                  <a:srgbClr val="1A1C29"/>
                </a:solidFill>
                <a:latin typeface="Poppins-Bold"/>
              </a:rPr>
              <a:t/>
            </a:r>
            <a:br>
              <a:rPr lang="en-US" b="1" dirty="0">
                <a:solidFill>
                  <a:srgbClr val="1A1C29"/>
                </a:solidFill>
                <a:latin typeface="Poppins-Bold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5C5C5C"/>
                </a:solidFill>
                <a:latin typeface="Poppins-Bold"/>
              </a:rPr>
              <a:t>Charge </a:t>
            </a:r>
            <a:r>
              <a:rPr lang="en-US" b="1" dirty="0">
                <a:solidFill>
                  <a:srgbClr val="5C5C5C"/>
                </a:solidFill>
                <a:latin typeface="Poppins-Bold"/>
              </a:rPr>
              <a:t>and </a:t>
            </a:r>
            <a:r>
              <a:rPr lang="en-US" b="1" dirty="0" smtClean="0">
                <a:solidFill>
                  <a:srgbClr val="5C5C5C"/>
                </a:solidFill>
                <a:latin typeface="Poppins-Bold"/>
              </a:rPr>
              <a:t>Purview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5C5C5C"/>
                </a:solidFill>
                <a:latin typeface="Poppins-Bold"/>
              </a:rPr>
              <a:t> </a:t>
            </a:r>
            <a:endParaRPr lang="en-US" dirty="0">
              <a:solidFill>
                <a:srgbClr val="5C5C5C"/>
              </a:solidFill>
              <a:latin typeface="Poppins-Regular"/>
            </a:endParaRPr>
          </a:p>
          <a:p>
            <a:pPr marL="0" indent="0">
              <a:buNone/>
            </a:pPr>
            <a:r>
              <a:rPr lang="en-US" dirty="0">
                <a:solidFill>
                  <a:srgbClr val="5C5C5C"/>
                </a:solidFill>
                <a:latin typeface="Poppins-Regular"/>
              </a:rPr>
              <a:t>Monitor the rights, responsibilities, and status of faculty and instructional staff and make recommendations for changes in policies or procedures relating to </a:t>
            </a:r>
            <a:r>
              <a:rPr lang="en-US" dirty="0" smtClean="0">
                <a:solidFill>
                  <a:srgbClr val="5C5C5C"/>
                </a:solidFill>
                <a:latin typeface="Poppins-Regular"/>
              </a:rPr>
              <a:t>them;</a:t>
            </a:r>
            <a:r>
              <a:rPr lang="is-IS" dirty="0" smtClean="0">
                <a:solidFill>
                  <a:srgbClr val="5C5C5C"/>
                </a:solidFill>
                <a:latin typeface="Poppins-Regular"/>
              </a:rPr>
              <a:t>…</a:t>
            </a:r>
            <a:r>
              <a:rPr lang="en-US" dirty="0" smtClean="0">
                <a:solidFill>
                  <a:srgbClr val="5C5C5C"/>
                </a:solidFill>
                <a:latin typeface="Poppins-Regular"/>
              </a:rPr>
              <a:t> </a:t>
            </a:r>
            <a:r>
              <a:rPr lang="en-US" dirty="0">
                <a:solidFill>
                  <a:srgbClr val="5C5C5C"/>
                </a:solidFill>
                <a:latin typeface="Poppins-Regular"/>
              </a:rPr>
              <a:t>review and make recommendations about policy issues relating to faculty and instructional staff; review and make recommendations concerning issues relating to the quality of academic life for faculty and instructional staff, including course scheduling policies and procedures and opportunities for faculty development.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 hoc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At the end of spring semester Faculty Senate moved to form an ad hoc committee </a:t>
            </a:r>
          </a:p>
          <a:p>
            <a:r>
              <a:rPr lang="en-US" sz="2400" dirty="0" smtClean="0"/>
              <a:t>The committee met weekly during the summer</a:t>
            </a:r>
          </a:p>
          <a:p>
            <a:r>
              <a:rPr lang="en-US" sz="2400" dirty="0" smtClean="0"/>
              <a:t>Studied documents, talked with colleagues, met with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38554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ad hoc committee recommends that Faculty Senate consider: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question of oversight of the International </a:t>
            </a:r>
            <a:r>
              <a:rPr lang="en-US" dirty="0"/>
              <a:t>Branch </a:t>
            </a:r>
            <a:r>
              <a:rPr lang="en-US" dirty="0" smtClean="0"/>
              <a:t>Campus faculty members, regarding both their welfare and their performance</a:t>
            </a:r>
          </a:p>
          <a:p>
            <a:endParaRPr lang="en-US" dirty="0"/>
          </a:p>
          <a:p>
            <a:r>
              <a:rPr lang="en-US" dirty="0" smtClean="0"/>
              <a:t>The implications of the specific form in which NJIT degrees are awarded to IBC students</a:t>
            </a:r>
          </a:p>
          <a:p>
            <a:endParaRPr lang="en-US" dirty="0"/>
          </a:p>
          <a:p>
            <a:r>
              <a:rPr lang="en-US" dirty="0" smtClean="0"/>
              <a:t>The potential impact on accreditation of NJIT programs resulting from the details of the implementation model adopted for the International Branch Campus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6639" y="3515717"/>
            <a:ext cx="7149400" cy="717253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Motion to Faculty Senate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Faculty Senate recommend to the NJIT administration that NJIT diplomas issued to students graduating from </a:t>
            </a:r>
            <a:r>
              <a:rPr lang="en-US" dirty="0" err="1" smtClean="0"/>
              <a:t>NJIT@Egypt</a:t>
            </a:r>
            <a:r>
              <a:rPr lang="en-US" dirty="0" smtClean="0"/>
              <a:t> must contain language identifying the fact that the student studied in Egypt.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ad hoc committee recommends that Faculty Senate consider: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question of oversight of the International </a:t>
            </a:r>
            <a:r>
              <a:rPr lang="en-US" dirty="0"/>
              <a:t>Branch </a:t>
            </a:r>
            <a:r>
              <a:rPr lang="en-US" dirty="0" smtClean="0"/>
              <a:t>Campus faculty members, regarding both their welfare and their performance</a:t>
            </a:r>
          </a:p>
          <a:p>
            <a:endParaRPr lang="en-US" dirty="0"/>
          </a:p>
          <a:p>
            <a:r>
              <a:rPr lang="en-US" dirty="0" smtClean="0"/>
              <a:t>The implications of the specific form in which NJIT degrees are awarded to IBC students</a:t>
            </a:r>
          </a:p>
          <a:p>
            <a:endParaRPr lang="en-US" dirty="0"/>
          </a:p>
          <a:p>
            <a:r>
              <a:rPr lang="en-US" dirty="0" smtClean="0"/>
              <a:t>The potential impact on accreditation of NJIT programs resulting from the details of the implementation model adopted for the International Branch Campus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9604" y="4668026"/>
            <a:ext cx="7887196" cy="1093517"/>
          </a:xfrm>
          <a:prstGeom prst="rect">
            <a:avLst/>
          </a:prstGeom>
          <a:solidFill>
            <a:srgbClr val="FFFF00">
              <a:alpha val="1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30002"/>
                </a:solidFill>
                <a:latin typeface="Poppins-Bold"/>
              </a:rPr>
              <a:t>Committee on Academic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5C5C5C"/>
                </a:solidFill>
                <a:latin typeface="Poppins-Bold"/>
              </a:rPr>
              <a:t>Charge and Purview </a:t>
            </a:r>
            <a:endParaRPr lang="en-US" dirty="0">
              <a:solidFill>
                <a:srgbClr val="5C5C5C"/>
              </a:solidFill>
              <a:latin typeface="Poppins-Regular"/>
            </a:endParaRPr>
          </a:p>
          <a:p>
            <a:pPr marL="0" indent="0">
              <a:buNone/>
            </a:pPr>
            <a:r>
              <a:rPr lang="is-IS" dirty="0" smtClean="0">
                <a:solidFill>
                  <a:srgbClr val="5C5C5C"/>
                </a:solidFill>
                <a:latin typeface="Poppins-Regular"/>
              </a:rPr>
              <a:t>…</a:t>
            </a:r>
            <a:r>
              <a:rPr lang="en-US" dirty="0" smtClean="0">
                <a:solidFill>
                  <a:srgbClr val="5C5C5C"/>
                </a:solidFill>
                <a:latin typeface="Poppins-Regular"/>
              </a:rPr>
              <a:t>serve </a:t>
            </a:r>
            <a:r>
              <a:rPr lang="en-US" dirty="0">
                <a:solidFill>
                  <a:srgbClr val="5C5C5C"/>
                </a:solidFill>
                <a:latin typeface="Poppins-Regular"/>
              </a:rPr>
              <a:t>as a resource for all academic units seeking information and support regarding assessment practices and procedures</a:t>
            </a:r>
            <a:r>
              <a:rPr lang="en-US" dirty="0" smtClean="0">
                <a:solidFill>
                  <a:srgbClr val="5C5C5C"/>
                </a:solidFill>
                <a:latin typeface="Poppins-Regular"/>
              </a:rPr>
              <a:t>; </a:t>
            </a:r>
          </a:p>
          <a:p>
            <a:pPr marL="0" indent="0">
              <a:buNone/>
            </a:pPr>
            <a:r>
              <a:rPr lang="is-IS" dirty="0" smtClean="0">
                <a:solidFill>
                  <a:srgbClr val="5C5C5C"/>
                </a:solidFill>
                <a:latin typeface="Poppins-Regular"/>
              </a:rPr>
              <a:t>…</a:t>
            </a:r>
            <a:r>
              <a:rPr lang="en-US" dirty="0" smtClean="0">
                <a:solidFill>
                  <a:srgbClr val="5C5C5C"/>
                </a:solidFill>
                <a:latin typeface="Poppins-Regular"/>
              </a:rPr>
              <a:t>manage </a:t>
            </a:r>
            <a:r>
              <a:rPr lang="en-US" dirty="0">
                <a:solidFill>
                  <a:srgbClr val="5C5C5C"/>
                </a:solidFill>
                <a:latin typeface="Poppins-Regular"/>
              </a:rPr>
              <a:t>the collection and utilization of assessment materials both on a regular basis and to meet specific needs, such as program, college/school, and university accreditation.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ad hoc committee recommends that Faculty Senate consider: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question of oversight of the International </a:t>
            </a:r>
            <a:r>
              <a:rPr lang="en-US" dirty="0"/>
              <a:t>Branch </a:t>
            </a:r>
            <a:r>
              <a:rPr lang="en-US" dirty="0" smtClean="0"/>
              <a:t>Campus faculty members, regarding both their welfare and their performance</a:t>
            </a:r>
          </a:p>
          <a:p>
            <a:endParaRPr lang="en-US" dirty="0"/>
          </a:p>
          <a:p>
            <a:r>
              <a:rPr lang="en-US" dirty="0" smtClean="0"/>
              <a:t>The implications of the specific form in which NJIT degrees are awarded to IBC students</a:t>
            </a:r>
          </a:p>
          <a:p>
            <a:endParaRPr lang="en-US" dirty="0"/>
          </a:p>
          <a:p>
            <a:r>
              <a:rPr lang="en-US" dirty="0" smtClean="0"/>
              <a:t>The potential impact on accreditation of NJIT programs resulting from the details of the implementation model adopted for the International Branch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 hoc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At the end of spring semester Faculty Senate moved to form an ad hoc committee </a:t>
            </a:r>
          </a:p>
          <a:p>
            <a:r>
              <a:rPr lang="en-US" sz="2400" dirty="0" smtClean="0">
                <a:solidFill>
                  <a:srgbClr val="7F7F7F"/>
                </a:solidFill>
              </a:rPr>
              <a:t>The committee met weekly during the summer</a:t>
            </a:r>
          </a:p>
          <a:p>
            <a:r>
              <a:rPr lang="en-US" sz="2400" dirty="0" smtClean="0">
                <a:solidFill>
                  <a:srgbClr val="7F7F7F"/>
                </a:solidFill>
              </a:rPr>
              <a:t>Studied documents, talked with colleagues, met with administrators</a:t>
            </a:r>
          </a:p>
          <a:p>
            <a:r>
              <a:rPr lang="en-US" sz="2400" dirty="0" smtClean="0"/>
              <a:t>Identified three recurrent themes to be reported today</a:t>
            </a:r>
          </a:p>
          <a:p>
            <a:pPr lvl="1"/>
            <a:r>
              <a:rPr lang="en-US" sz="2000" dirty="0" smtClean="0"/>
              <a:t>Faculty at the branch campus</a:t>
            </a:r>
          </a:p>
          <a:p>
            <a:pPr lvl="1"/>
            <a:r>
              <a:rPr lang="en-US" sz="2000" dirty="0" smtClean="0"/>
              <a:t>Awarding of degrees</a:t>
            </a:r>
          </a:p>
          <a:p>
            <a:pPr lvl="1"/>
            <a:r>
              <a:rPr lang="en-US" sz="2000" dirty="0" smtClean="0"/>
              <a:t>Accreditation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07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Background: NJIT Engages with the Opportunity in Egypt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 Vision 2030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014" r="-7801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25714" y="6259286"/>
            <a:ext cx="81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www.arabdevelopmentportal.com</a:t>
            </a:r>
            <a:r>
              <a:rPr lang="en-US" sz="1400" dirty="0"/>
              <a:t>/sites/default/files/publication/sds_egypt_vision_2030.pdf</a:t>
            </a:r>
          </a:p>
        </p:txBody>
      </p:sp>
    </p:spTree>
    <p:extLst>
      <p:ext uri="{BB962C8B-B14F-4D97-AF65-F5344CB8AC3E}">
        <p14:creationId xmlns:p14="http://schemas.microsoft.com/office/powerpoint/2010/main" val="11113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1093</TotalTime>
  <Words>2626</Words>
  <Application>Microsoft Office PowerPoint</Application>
  <PresentationFormat>On-screen Show (4:3)</PresentationFormat>
  <Paragraphs>271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Poppins-Bold</vt:lpstr>
      <vt:lpstr>Poppins-Regular</vt:lpstr>
      <vt:lpstr>Default Theme</vt:lpstr>
      <vt:lpstr> A Report from the ad hoc Committee  on the Establishment of an NJIT  Branch Campus in Egypt </vt:lpstr>
      <vt:lpstr>At a Meeting in April (4-20-21), President Bloom told Faculty Senate that NJIT will open a campus in Egypt:</vt:lpstr>
      <vt:lpstr>At a Meeting in April (4-20-21), President Bloom told Faculty Senate that NJIT will open a campus in Egypt:</vt:lpstr>
      <vt:lpstr>At a Meeting in April (4-20-21), President Bloom told Faculty Senate that NJIT will open a campus in Egypt:</vt:lpstr>
      <vt:lpstr>At a Meeting in April (4-20-21), President Bloom told Faculty Senate that NJIT will open a campus in Egypt:</vt:lpstr>
      <vt:lpstr>Ad hoc Committee</vt:lpstr>
      <vt:lpstr>Ad hoc Committee</vt:lpstr>
      <vt:lpstr>Background: NJIT Engages with the Opportunity in Egypt</vt:lpstr>
      <vt:lpstr>Egypt Vision 2030</vt:lpstr>
      <vt:lpstr>Egypt Vision 2030: Main Pillars</vt:lpstr>
      <vt:lpstr>NJIT Began Thinking About Egypt Because of  An Invitation from Ocean County College</vt:lpstr>
      <vt:lpstr>NJIT Began Thinking About Egypt Because of  An Invitation from Ocean County College</vt:lpstr>
      <vt:lpstr>PowerPoint Presentation</vt:lpstr>
      <vt:lpstr>PowerPoint Presentation</vt:lpstr>
      <vt:lpstr>PowerPoint Presentation</vt:lpstr>
      <vt:lpstr>Dr. Ahmed Shalaby, President &amp; CEO of Tatweer Misr, 2019</vt:lpstr>
      <vt:lpstr>Dr. Ahmed Shalaby, President &amp; CEO of Tatweer Misr, 2019</vt:lpstr>
      <vt:lpstr>Dr. Ahmed Shalaby, President &amp; CEO of Tatweer Misr, 2019</vt:lpstr>
      <vt:lpstr>PowerPoint Presentation</vt:lpstr>
      <vt:lpstr>PowerPoint Presentation</vt:lpstr>
      <vt:lpstr>PowerPoint Presentation</vt:lpstr>
      <vt:lpstr>PowerPoint Presentation</vt:lpstr>
      <vt:lpstr>Law</vt:lpstr>
      <vt:lpstr>The Law Provides More Than One Way to Establish a Branch Campus</vt:lpstr>
      <vt:lpstr>PowerPoint Presentation</vt:lpstr>
      <vt:lpstr>PowerPoint Presentation</vt:lpstr>
      <vt:lpstr>NJIT Partnership with Tatweer Misr</vt:lpstr>
      <vt:lpstr>RESOLUTION AUTHORIZING AGREEMENT BETWEEN NEW JERSEY INSTITUTE OF TECHNOLOGY (“NJIT”) AND TATWEER MISR FOR TOURISTIC AND LAND RECLAMATION (“TMT”)</vt:lpstr>
      <vt:lpstr>RESOLUTION AUTHORIZING AGREEMENT BETWEEN NEW JERSEY INSTITUTE OF TECHNOLOGY (“NJIT”) AND TATWEER MISR FOR TOURISTIC AND LAND RECLAMATION (“TMT”)</vt:lpstr>
      <vt:lpstr>RESOLUTION AUTHORIZING AGREEMENT BETWEEN NEW JERSEY INSTITUTE OF TECHNOLOGY (“NJIT”) AND TATWEER MISR FOR TOURISTIC AND LAND RECLAMATION (“TMT”)</vt:lpstr>
      <vt:lpstr>RESOLUTION AUTHORIZING AGREEMENT BETWEEN NEW JERSEY INSTITUTE OF TECHNOLOGY (“NJIT”) AND TATWEER MISR FOR TOURISTIC AND LAND RECLAMATION (“TMT”)</vt:lpstr>
      <vt:lpstr>RESOLUTION AUTHORIZING AGREEMENT BETWEEN NEW JERSEY INSTITUTE OF TECHNOLOGY (“NJIT”) AND TATWEER MISR FOR TOURISTIC AND LAND RECLAMATION (“TMT”)</vt:lpstr>
      <vt:lpstr>RESOLUTION AUTHORIZING AGREEMENT BETWEEN NEW JERSEY INSTITUTE OF TECHNOLOGY (“NJIT”) AND TATWEER MISR FOR TOURISTIC AND LAND RECLAMATION (“TMT”)</vt:lpstr>
      <vt:lpstr>PowerPoint Presentation</vt:lpstr>
      <vt:lpstr>PowerPoint Presentation</vt:lpstr>
      <vt:lpstr>Th</vt:lpstr>
      <vt:lpstr>Th</vt:lpstr>
      <vt:lpstr>Th</vt:lpstr>
      <vt:lpstr>WHEREAS, NJIT has jointly developed a business plan with TMT and Collier’s  </vt:lpstr>
      <vt:lpstr>PowerPoint Presentation</vt:lpstr>
      <vt:lpstr>PowerPoint Presentation</vt:lpstr>
      <vt:lpstr>Opportunities and Challenges Identified by Colliers K-12 Report</vt:lpstr>
      <vt:lpstr>NJIT Responsibilities in Operating a Branch Campus in Egypt</vt:lpstr>
      <vt:lpstr>Operational Requirements from the Egyptian Law :</vt:lpstr>
      <vt:lpstr>Operational Requirements from the Egyptian Law :</vt:lpstr>
      <vt:lpstr>Operational Requirements from the Egyptian Law :</vt:lpstr>
      <vt:lpstr>Faculty in Egypt</vt:lpstr>
      <vt:lpstr>Number of Faculty</vt:lpstr>
      <vt:lpstr>Faculty Recruitment, Evaluation, Promotion &amp; Tenure</vt:lpstr>
      <vt:lpstr>PowerPoint Presentation</vt:lpstr>
      <vt:lpstr>Award of Degrees</vt:lpstr>
      <vt:lpstr>Award of Degrees </vt:lpstr>
      <vt:lpstr>Does it have to be indistinguishable?</vt:lpstr>
      <vt:lpstr>Accreditation</vt:lpstr>
      <vt:lpstr>Accreditation</vt:lpstr>
      <vt:lpstr>PowerPoint Presentation</vt:lpstr>
      <vt:lpstr>Committee Recommendations</vt:lpstr>
      <vt:lpstr>The ad hoc committee recommends that Faculty Senate consider:</vt:lpstr>
      <vt:lpstr>Committee on Faculty Rights and Responsibilities </vt:lpstr>
      <vt:lpstr>The ad hoc committee recommends that Faculty Senate consider:</vt:lpstr>
      <vt:lpstr>A Motion to Faculty Senate</vt:lpstr>
      <vt:lpstr>The ad hoc committee recommends that Faculty Senate consider:</vt:lpstr>
      <vt:lpstr>Committee on Academic Assessment</vt:lpstr>
      <vt:lpstr>The ad hoc committee recommends that Faculty Senate consider:</vt:lpstr>
    </vt:vector>
  </TitlesOfParts>
  <Company>NJIT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Egyptian Initiative</dc:title>
  <dc:creator>Ian Gatley</dc:creator>
  <cp:lastModifiedBy>profile</cp:lastModifiedBy>
  <cp:revision>126</cp:revision>
  <dcterms:created xsi:type="dcterms:W3CDTF">2021-07-09T21:54:36Z</dcterms:created>
  <dcterms:modified xsi:type="dcterms:W3CDTF">2021-09-07T15:39:55Z</dcterms:modified>
</cp:coreProperties>
</file>