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handoutMasterIdLst>
    <p:handoutMasterId r:id="rId9"/>
  </p:handoutMasterIdLst>
  <p:sldIdLst>
    <p:sldId id="256" r:id="rId2"/>
    <p:sldId id="289" r:id="rId3"/>
    <p:sldId id="295" r:id="rId4"/>
    <p:sldId id="294" r:id="rId5"/>
    <p:sldId id="268" r:id="rId6"/>
    <p:sldId id="291"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User" initials="Office" lastIdx="2" clrIdx="0"/>
  <p:cmAuthor id="2" name="Bose, Amitabha K." initials="BAK"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0"/>
    <p:restoredTop sz="92955"/>
  </p:normalViewPr>
  <p:slideViewPr>
    <p:cSldViewPr snapToGrid="0" snapToObjects="1">
      <p:cViewPr varScale="1">
        <p:scale>
          <a:sx n="55" d="100"/>
          <a:sy n="55" d="100"/>
        </p:scale>
        <p:origin x="672" y="4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3DB6C30-17ED-C44D-9EE7-2B08F0CBCFE2}" type="datetimeFigureOut">
              <a:rPr lang="en-US" smtClean="0"/>
              <a:t>12/11/2020</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643F222-ED74-F54E-BE1B-14F776278036}" type="slidenum">
              <a:rPr lang="en-US" smtClean="0"/>
              <a:t>‹#›</a:t>
            </a:fld>
            <a:endParaRPr lang="en-US" dirty="0"/>
          </a:p>
        </p:txBody>
      </p:sp>
    </p:spTree>
    <p:extLst>
      <p:ext uri="{BB962C8B-B14F-4D97-AF65-F5344CB8AC3E}">
        <p14:creationId xmlns:p14="http://schemas.microsoft.com/office/powerpoint/2010/main" val="43828237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0753E1C-CF09-0C4D-9C42-559B12F0C0DD}" type="datetimeFigureOut">
              <a:rPr lang="en-US" smtClean="0"/>
              <a:t>12/11/2020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FED9B65-A233-F849-A532-833D6DA2191E}" type="slidenum">
              <a:rPr lang="en-US" smtClean="0"/>
              <a:t>‹#›</a:t>
            </a:fld>
            <a:endParaRPr lang="en-US" dirty="0"/>
          </a:p>
        </p:txBody>
      </p:sp>
    </p:spTree>
    <p:extLst>
      <p:ext uri="{BB962C8B-B14F-4D97-AF65-F5344CB8AC3E}">
        <p14:creationId xmlns:p14="http://schemas.microsoft.com/office/powerpoint/2010/main" val="405945186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8AE8C0A-128E-D849-B141-B14DDA158D84}" type="datetime1">
              <a:rPr lang="en-US" smtClean="0"/>
              <a:t>12/11/2020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8DEA1C-9E36-D640-8AEF-EB5525F5C62A}" type="slidenum">
              <a:rPr lang="en-US" smtClean="0"/>
              <a:t>‹#›</a:t>
            </a:fld>
            <a:endParaRPr lang="en-US" dirty="0"/>
          </a:p>
        </p:txBody>
      </p:sp>
    </p:spTree>
    <p:extLst>
      <p:ext uri="{BB962C8B-B14F-4D97-AF65-F5344CB8AC3E}">
        <p14:creationId xmlns:p14="http://schemas.microsoft.com/office/powerpoint/2010/main" val="299836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300D21B-F13F-1F4F-A685-ED5D4D9F41E2}" type="datetime1">
              <a:rPr lang="en-US" smtClean="0"/>
              <a:t>12/11/2020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8DEA1C-9E36-D640-8AEF-EB5525F5C62A}" type="slidenum">
              <a:rPr lang="en-US" smtClean="0"/>
              <a:t>‹#›</a:t>
            </a:fld>
            <a:endParaRPr lang="en-US" dirty="0"/>
          </a:p>
        </p:txBody>
      </p:sp>
    </p:spTree>
    <p:extLst>
      <p:ext uri="{BB962C8B-B14F-4D97-AF65-F5344CB8AC3E}">
        <p14:creationId xmlns:p14="http://schemas.microsoft.com/office/powerpoint/2010/main" val="5609228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CDC429-72F7-0F4F-90B8-6B93D229D37A}" type="datetime1">
              <a:rPr lang="en-US" smtClean="0"/>
              <a:t>12/11/2020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8DEA1C-9E36-D640-8AEF-EB5525F5C62A}" type="slidenum">
              <a:rPr lang="en-US" smtClean="0"/>
              <a:t>‹#›</a:t>
            </a:fld>
            <a:endParaRPr lang="en-US" dirty="0"/>
          </a:p>
        </p:txBody>
      </p:sp>
    </p:spTree>
    <p:extLst>
      <p:ext uri="{BB962C8B-B14F-4D97-AF65-F5344CB8AC3E}">
        <p14:creationId xmlns:p14="http://schemas.microsoft.com/office/powerpoint/2010/main" val="35951063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862DD0-73BA-8A49-A108-65DEA358685B}" type="datetime1">
              <a:rPr lang="en-US" smtClean="0"/>
              <a:t>12/11/2020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8DEA1C-9E36-D640-8AEF-EB5525F5C62A}" type="slidenum">
              <a:rPr lang="en-US" smtClean="0"/>
              <a:t>‹#›</a:t>
            </a:fld>
            <a:endParaRPr lang="en-US" dirty="0"/>
          </a:p>
        </p:txBody>
      </p:sp>
    </p:spTree>
    <p:extLst>
      <p:ext uri="{BB962C8B-B14F-4D97-AF65-F5344CB8AC3E}">
        <p14:creationId xmlns:p14="http://schemas.microsoft.com/office/powerpoint/2010/main" val="41149988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42408F9-4803-3140-A063-C1A019E4FC63}" type="datetime1">
              <a:rPr lang="en-US" smtClean="0"/>
              <a:t>12/11/2020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A8DEA1C-9E36-D640-8AEF-EB5525F5C62A}" type="slidenum">
              <a:rPr lang="en-US" smtClean="0"/>
              <a:t>‹#›</a:t>
            </a:fld>
            <a:endParaRPr lang="en-US" dirty="0"/>
          </a:p>
        </p:txBody>
      </p:sp>
    </p:spTree>
    <p:extLst>
      <p:ext uri="{BB962C8B-B14F-4D97-AF65-F5344CB8AC3E}">
        <p14:creationId xmlns:p14="http://schemas.microsoft.com/office/powerpoint/2010/main" val="26439841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9FBEB97-A247-B245-89DD-A8DE82BE3408}" type="datetime1">
              <a:rPr lang="en-US" smtClean="0"/>
              <a:t>12/11/2020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A8DEA1C-9E36-D640-8AEF-EB5525F5C62A}" type="slidenum">
              <a:rPr lang="en-US" smtClean="0"/>
              <a:t>‹#›</a:t>
            </a:fld>
            <a:endParaRPr lang="en-US" dirty="0"/>
          </a:p>
        </p:txBody>
      </p:sp>
    </p:spTree>
    <p:extLst>
      <p:ext uri="{BB962C8B-B14F-4D97-AF65-F5344CB8AC3E}">
        <p14:creationId xmlns:p14="http://schemas.microsoft.com/office/powerpoint/2010/main" val="5766824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FC7FF07-147A-C841-9B29-17C172711C2B}" type="datetime1">
              <a:rPr lang="en-US" smtClean="0"/>
              <a:t>12/11/2020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A8DEA1C-9E36-D640-8AEF-EB5525F5C62A}" type="slidenum">
              <a:rPr lang="en-US" smtClean="0"/>
              <a:t>‹#›</a:t>
            </a:fld>
            <a:endParaRPr lang="en-US" dirty="0"/>
          </a:p>
        </p:txBody>
      </p:sp>
    </p:spTree>
    <p:extLst>
      <p:ext uri="{BB962C8B-B14F-4D97-AF65-F5344CB8AC3E}">
        <p14:creationId xmlns:p14="http://schemas.microsoft.com/office/powerpoint/2010/main" val="2323503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33E40C3-2BBB-A346-B303-87C28922B8D4}" type="datetime1">
              <a:rPr lang="en-US" smtClean="0"/>
              <a:t>12/11/2020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A8DEA1C-9E36-D640-8AEF-EB5525F5C62A}" type="slidenum">
              <a:rPr lang="en-US" smtClean="0"/>
              <a:t>‹#›</a:t>
            </a:fld>
            <a:endParaRPr lang="en-US" dirty="0"/>
          </a:p>
        </p:txBody>
      </p:sp>
    </p:spTree>
    <p:extLst>
      <p:ext uri="{BB962C8B-B14F-4D97-AF65-F5344CB8AC3E}">
        <p14:creationId xmlns:p14="http://schemas.microsoft.com/office/powerpoint/2010/main" val="1800513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A4046C-6C56-1F49-A47B-5965228E0C97}" type="datetime1">
              <a:rPr lang="en-US" smtClean="0"/>
              <a:t>12/11/2020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A8DEA1C-9E36-D640-8AEF-EB5525F5C62A}" type="slidenum">
              <a:rPr lang="en-US" smtClean="0"/>
              <a:t>‹#›</a:t>
            </a:fld>
            <a:endParaRPr lang="en-US" dirty="0"/>
          </a:p>
        </p:txBody>
      </p:sp>
    </p:spTree>
    <p:extLst>
      <p:ext uri="{BB962C8B-B14F-4D97-AF65-F5344CB8AC3E}">
        <p14:creationId xmlns:p14="http://schemas.microsoft.com/office/powerpoint/2010/main" val="2466284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A6EC054-E7C6-B548-8060-661C19CA3DE0}" type="datetime1">
              <a:rPr lang="en-US" smtClean="0"/>
              <a:t>12/11/2020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A8DEA1C-9E36-D640-8AEF-EB5525F5C62A}" type="slidenum">
              <a:rPr lang="en-US" smtClean="0"/>
              <a:t>‹#›</a:t>
            </a:fld>
            <a:endParaRPr lang="en-US" dirty="0"/>
          </a:p>
        </p:txBody>
      </p:sp>
    </p:spTree>
    <p:extLst>
      <p:ext uri="{BB962C8B-B14F-4D97-AF65-F5344CB8AC3E}">
        <p14:creationId xmlns:p14="http://schemas.microsoft.com/office/powerpoint/2010/main" val="27657362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8D7B15-40D2-1A40-AE1A-AA31C6304205}" type="datetime1">
              <a:rPr lang="en-US" smtClean="0"/>
              <a:t>12/11/2020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A8DEA1C-9E36-D640-8AEF-EB5525F5C62A}" type="slidenum">
              <a:rPr lang="en-US" smtClean="0"/>
              <a:t>‹#›</a:t>
            </a:fld>
            <a:endParaRPr lang="en-US" dirty="0"/>
          </a:p>
        </p:txBody>
      </p:sp>
    </p:spTree>
    <p:extLst>
      <p:ext uri="{BB962C8B-B14F-4D97-AF65-F5344CB8AC3E}">
        <p14:creationId xmlns:p14="http://schemas.microsoft.com/office/powerpoint/2010/main" val="14250603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49E4F0-1288-D646-8717-2CCB4F577CC8}" type="datetime1">
              <a:rPr lang="en-US" smtClean="0"/>
              <a:t>12/11/2020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8DEA1C-9E36-D640-8AEF-EB5525F5C62A}" type="slidenum">
              <a:rPr lang="en-US" smtClean="0"/>
              <a:t>‹#›</a:t>
            </a:fld>
            <a:endParaRPr lang="en-US" dirty="0"/>
          </a:p>
        </p:txBody>
      </p:sp>
    </p:spTree>
    <p:extLst>
      <p:ext uri="{BB962C8B-B14F-4D97-AF65-F5344CB8AC3E}">
        <p14:creationId xmlns:p14="http://schemas.microsoft.com/office/powerpoint/2010/main" val="26550859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Fall 2020 Evaluations Should be Optional for Reappointments and Promotions</a:t>
            </a:r>
            <a:endParaRPr lang="en-US" dirty="0"/>
          </a:p>
        </p:txBody>
      </p:sp>
      <p:sp>
        <p:nvSpPr>
          <p:cNvPr id="3" name="Subtitle 2"/>
          <p:cNvSpPr>
            <a:spLocks noGrp="1"/>
          </p:cNvSpPr>
          <p:nvPr>
            <p:ph type="subTitle" idx="1"/>
          </p:nvPr>
        </p:nvSpPr>
        <p:spPr/>
        <p:txBody>
          <a:bodyPr/>
          <a:lstStyle/>
          <a:p>
            <a:r>
              <a:rPr lang="en-US" dirty="0" smtClean="0">
                <a:solidFill>
                  <a:srgbClr val="000000"/>
                </a:solidFill>
              </a:rPr>
              <a:t>CFRR</a:t>
            </a:r>
          </a:p>
          <a:p>
            <a:r>
              <a:rPr lang="en-US" dirty="0" smtClean="0">
                <a:solidFill>
                  <a:srgbClr val="000000"/>
                </a:solidFill>
              </a:rPr>
              <a:t>Dec. 15, 2020</a:t>
            </a:r>
            <a:endParaRPr lang="en-US" dirty="0">
              <a:solidFill>
                <a:srgbClr val="000000"/>
              </a:solidFill>
            </a:endParaRPr>
          </a:p>
        </p:txBody>
      </p:sp>
      <p:sp>
        <p:nvSpPr>
          <p:cNvPr id="4" name="Slide Number Placeholder 3"/>
          <p:cNvSpPr>
            <a:spLocks noGrp="1"/>
          </p:cNvSpPr>
          <p:nvPr>
            <p:ph type="sldNum" sz="quarter" idx="12"/>
          </p:nvPr>
        </p:nvSpPr>
        <p:spPr/>
        <p:txBody>
          <a:bodyPr/>
          <a:lstStyle/>
          <a:p>
            <a:fld id="{CA8DEA1C-9E36-D640-8AEF-EB5525F5C62A}" type="slidenum">
              <a:rPr lang="en-US" smtClean="0"/>
              <a:t>1</a:t>
            </a:fld>
            <a:endParaRPr lang="en-US" dirty="0"/>
          </a:p>
        </p:txBody>
      </p:sp>
    </p:spTree>
    <p:extLst>
      <p:ext uri="{BB962C8B-B14F-4D97-AF65-F5344CB8AC3E}">
        <p14:creationId xmlns:p14="http://schemas.microsoft.com/office/powerpoint/2010/main" val="2890628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Background</a:t>
            </a:r>
          </a:p>
        </p:txBody>
      </p:sp>
      <p:sp>
        <p:nvSpPr>
          <p:cNvPr id="3" name="Content Placeholder 2"/>
          <p:cNvSpPr>
            <a:spLocks noGrp="1"/>
          </p:cNvSpPr>
          <p:nvPr>
            <p:ph idx="1"/>
          </p:nvPr>
        </p:nvSpPr>
        <p:spPr/>
        <p:txBody>
          <a:bodyPr>
            <a:normAutofit fontScale="92500"/>
          </a:bodyPr>
          <a:lstStyle/>
          <a:p>
            <a:r>
              <a:rPr lang="en-US" dirty="0" smtClean="0"/>
              <a:t>The Spring 2020 course evaluations were made optional for </a:t>
            </a:r>
            <a:r>
              <a:rPr lang="en-US" dirty="0" smtClean="0"/>
              <a:t>promotions/</a:t>
            </a:r>
            <a:r>
              <a:rPr lang="en-US" dirty="0" smtClean="0"/>
              <a:t>reappointment</a:t>
            </a:r>
            <a:r>
              <a:rPr lang="en-US" dirty="0" smtClean="0"/>
              <a:t> </a:t>
            </a:r>
            <a:r>
              <a:rPr lang="en-US" dirty="0" smtClean="0"/>
              <a:t>and student grades were moved to pass/fail since everyone had to make an unexpected adjustment</a:t>
            </a:r>
          </a:p>
          <a:p>
            <a:r>
              <a:rPr lang="en-US" dirty="0" smtClean="0"/>
              <a:t>At the start of Fall 2020 the assumption was that everyone knew what they were getting into</a:t>
            </a:r>
          </a:p>
          <a:p>
            <a:r>
              <a:rPr lang="en-US" dirty="0" smtClean="0"/>
              <a:t>The Faculty Senate has discussed the efficacy of evaluations on teaching before, that isn’t the purpose here</a:t>
            </a:r>
            <a:endParaRPr lang="en-US" dirty="0"/>
          </a:p>
        </p:txBody>
      </p:sp>
      <p:sp>
        <p:nvSpPr>
          <p:cNvPr id="4" name="Slide Number Placeholder 3"/>
          <p:cNvSpPr>
            <a:spLocks noGrp="1"/>
          </p:cNvSpPr>
          <p:nvPr>
            <p:ph type="sldNum" sz="quarter" idx="12"/>
          </p:nvPr>
        </p:nvSpPr>
        <p:spPr/>
        <p:txBody>
          <a:bodyPr/>
          <a:lstStyle/>
          <a:p>
            <a:fld id="{CA8DEA1C-9E36-D640-8AEF-EB5525F5C62A}" type="slidenum">
              <a:rPr lang="en-US" smtClean="0"/>
              <a:t>2</a:t>
            </a:fld>
            <a:endParaRPr lang="en-US" dirty="0"/>
          </a:p>
        </p:txBody>
      </p:sp>
    </p:spTree>
    <p:extLst>
      <p:ext uri="{BB962C8B-B14F-4D97-AF65-F5344CB8AC3E}">
        <p14:creationId xmlns:p14="http://schemas.microsoft.com/office/powerpoint/2010/main" val="879407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Turns out we were not all ready…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Exam proctoring</a:t>
            </a:r>
          </a:p>
          <a:p>
            <a:r>
              <a:rPr lang="en-US" dirty="0" smtClean="0"/>
              <a:t>Converged classes</a:t>
            </a:r>
          </a:p>
          <a:p>
            <a:r>
              <a:rPr lang="en-US" dirty="0" smtClean="0"/>
              <a:t>Technology issues</a:t>
            </a:r>
          </a:p>
          <a:p>
            <a:r>
              <a:rPr lang="en-US" dirty="0" smtClean="0"/>
              <a:t>Back2Classroom</a:t>
            </a:r>
            <a:r>
              <a:rPr lang="en-US" dirty="0" smtClean="0">
                <a:solidFill>
                  <a:srgbClr val="FF0000"/>
                </a:solidFill>
              </a:rPr>
              <a:t> </a:t>
            </a:r>
            <a:r>
              <a:rPr lang="en-US" dirty="0" smtClean="0"/>
              <a:t>app</a:t>
            </a:r>
          </a:p>
          <a:p>
            <a:r>
              <a:rPr lang="en-US" dirty="0" smtClean="0"/>
              <a:t>Going remote after Thanksgiving</a:t>
            </a:r>
          </a:p>
          <a:p>
            <a:r>
              <a:rPr lang="en-US" dirty="0" smtClean="0"/>
              <a:t>Pass/Fail option for </a:t>
            </a:r>
            <a:r>
              <a:rPr lang="en-US" dirty="0" smtClean="0"/>
              <a:t>students</a:t>
            </a:r>
            <a:endParaRPr lang="en-US" dirty="0" smtClean="0"/>
          </a:p>
          <a:p>
            <a:pPr marL="0" indent="0" algn="ctr">
              <a:buNone/>
            </a:pPr>
            <a:endParaRPr lang="en-US" i="1" dirty="0" smtClean="0"/>
          </a:p>
          <a:p>
            <a:pPr marL="0" indent="0" algn="ctr">
              <a:buNone/>
            </a:pPr>
            <a:r>
              <a:rPr lang="en-US" i="1" u="sng" dirty="0" smtClean="0"/>
              <a:t>Clearly students are evaluating more than just teaching this semester.</a:t>
            </a:r>
          </a:p>
          <a:p>
            <a:endParaRPr lang="en-US" dirty="0"/>
          </a:p>
        </p:txBody>
      </p:sp>
      <p:sp>
        <p:nvSpPr>
          <p:cNvPr id="4" name="Slide Number Placeholder 3"/>
          <p:cNvSpPr>
            <a:spLocks noGrp="1"/>
          </p:cNvSpPr>
          <p:nvPr>
            <p:ph type="sldNum" sz="quarter" idx="12"/>
          </p:nvPr>
        </p:nvSpPr>
        <p:spPr/>
        <p:txBody>
          <a:bodyPr/>
          <a:lstStyle/>
          <a:p>
            <a:fld id="{CA8DEA1C-9E36-D640-8AEF-EB5525F5C62A}" type="slidenum">
              <a:rPr lang="en-US" smtClean="0"/>
              <a:t>3</a:t>
            </a:fld>
            <a:endParaRPr lang="en-US" dirty="0"/>
          </a:p>
        </p:txBody>
      </p:sp>
    </p:spTree>
    <p:extLst>
      <p:ext uri="{BB962C8B-B14F-4D97-AF65-F5344CB8AC3E}">
        <p14:creationId xmlns:p14="http://schemas.microsoft.com/office/powerpoint/2010/main" val="14461273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t>Motion</a:t>
            </a:r>
            <a:endParaRPr lang="en-US" sz="5400" dirty="0"/>
          </a:p>
        </p:txBody>
      </p:sp>
      <p:sp>
        <p:nvSpPr>
          <p:cNvPr id="3" name="Content Placeholder 2"/>
          <p:cNvSpPr>
            <a:spLocks noGrp="1"/>
          </p:cNvSpPr>
          <p:nvPr>
            <p:ph idx="1"/>
          </p:nvPr>
        </p:nvSpPr>
        <p:spPr/>
        <p:txBody>
          <a:bodyPr>
            <a:noAutofit/>
          </a:bodyPr>
          <a:lstStyle/>
          <a:p>
            <a:pPr marL="0" indent="0">
              <a:buNone/>
            </a:pPr>
            <a:r>
              <a:rPr lang="en-US" sz="5000" dirty="0" smtClean="0"/>
              <a:t>Instructors </a:t>
            </a:r>
            <a:r>
              <a:rPr lang="en-US" sz="5000" dirty="0"/>
              <a:t>will have the option of </a:t>
            </a:r>
            <a:r>
              <a:rPr lang="en-US" sz="5000" dirty="0" smtClean="0"/>
              <a:t>using </a:t>
            </a:r>
            <a:r>
              <a:rPr lang="en-US" sz="5000" dirty="0"/>
              <a:t>or </a:t>
            </a:r>
            <a:r>
              <a:rPr lang="en-US" sz="5000" dirty="0" smtClean="0"/>
              <a:t>excluding individual Fall </a:t>
            </a:r>
            <a:r>
              <a:rPr lang="en-US" sz="5000" dirty="0"/>
              <a:t>2020 Student Evaluations </a:t>
            </a:r>
            <a:r>
              <a:rPr lang="en-US" sz="5000" dirty="0" smtClean="0"/>
              <a:t>for </a:t>
            </a:r>
            <a:r>
              <a:rPr lang="en-US" sz="5000" dirty="0"/>
              <a:t>any promotion or reappointment considerations.</a:t>
            </a:r>
          </a:p>
        </p:txBody>
      </p:sp>
      <p:sp>
        <p:nvSpPr>
          <p:cNvPr id="4" name="Slide Number Placeholder 3"/>
          <p:cNvSpPr>
            <a:spLocks noGrp="1"/>
          </p:cNvSpPr>
          <p:nvPr>
            <p:ph type="sldNum" sz="quarter" idx="12"/>
          </p:nvPr>
        </p:nvSpPr>
        <p:spPr/>
        <p:txBody>
          <a:bodyPr/>
          <a:lstStyle/>
          <a:p>
            <a:fld id="{CA8DEA1C-9E36-D640-8AEF-EB5525F5C62A}" type="slidenum">
              <a:rPr lang="en-US" smtClean="0"/>
              <a:t>4</a:t>
            </a:fld>
            <a:endParaRPr lang="en-US" dirty="0"/>
          </a:p>
        </p:txBody>
      </p:sp>
    </p:spTree>
    <p:extLst>
      <p:ext uri="{BB962C8B-B14F-4D97-AF65-F5344CB8AC3E}">
        <p14:creationId xmlns:p14="http://schemas.microsoft.com/office/powerpoint/2010/main" val="41632732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the handbook </a:t>
            </a:r>
            <a:r>
              <a:rPr lang="en-US" dirty="0" smtClean="0"/>
              <a:t>says (backup)</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sz="2800" dirty="0"/>
              <a:t>5.4 Course </a:t>
            </a:r>
            <a:r>
              <a:rPr lang="en-US" sz="2800" dirty="0" smtClean="0"/>
              <a:t>Evaluations</a:t>
            </a:r>
          </a:p>
          <a:p>
            <a:pPr marL="0" indent="0">
              <a:buNone/>
            </a:pPr>
            <a:r>
              <a:rPr lang="en-US" sz="2800" dirty="0" smtClean="0"/>
              <a:t>Every </a:t>
            </a:r>
            <a:r>
              <a:rPr lang="en-US" sz="2800" dirty="0"/>
              <a:t>semester the University shall conduct student evaluations of all courses, using an evaluation form and a procedure approved by the Faculty Senate and the Provost. </a:t>
            </a:r>
            <a:r>
              <a:rPr lang="en-US" sz="2800" dirty="0">
                <a:solidFill>
                  <a:srgbClr val="FF0000"/>
                </a:solidFill>
              </a:rPr>
              <a:t>These evaluations are intended to improve the quality of instruction and for use in promotion and tenure evaluations of Faculty and reviews of Instructional Staff. They may also be used in the process of determining merit salary increases and for selecting Faculty and Instructional Staff for teaching awards. </a:t>
            </a:r>
            <a:r>
              <a:rPr lang="en-US" sz="2800" dirty="0"/>
              <a:t>Any other uses of course evaluations require the permission of individual Faculty and Instructional Staff.</a:t>
            </a:r>
            <a:endParaRPr lang="en-US" b="1" dirty="0">
              <a:solidFill>
                <a:srgbClr val="FF0000"/>
              </a:solidFill>
            </a:endParaRPr>
          </a:p>
        </p:txBody>
      </p:sp>
      <p:sp>
        <p:nvSpPr>
          <p:cNvPr id="4" name="Slide Number Placeholder 3"/>
          <p:cNvSpPr>
            <a:spLocks noGrp="1"/>
          </p:cNvSpPr>
          <p:nvPr>
            <p:ph type="sldNum" sz="quarter" idx="12"/>
          </p:nvPr>
        </p:nvSpPr>
        <p:spPr/>
        <p:txBody>
          <a:bodyPr/>
          <a:lstStyle/>
          <a:p>
            <a:fld id="{CA8DEA1C-9E36-D640-8AEF-EB5525F5C62A}" type="slidenum">
              <a:rPr lang="en-US" smtClean="0"/>
              <a:t>5</a:t>
            </a:fld>
            <a:endParaRPr lang="en-US" dirty="0"/>
          </a:p>
        </p:txBody>
      </p:sp>
    </p:spTree>
    <p:extLst>
      <p:ext uri="{BB962C8B-B14F-4D97-AF65-F5344CB8AC3E}">
        <p14:creationId xmlns:p14="http://schemas.microsoft.com/office/powerpoint/2010/main" val="2512741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 proctoring policy (backup)</a:t>
            </a:r>
            <a:endParaRPr lang="en-US" dirty="0"/>
          </a:p>
        </p:txBody>
      </p:sp>
      <p:sp>
        <p:nvSpPr>
          <p:cNvPr id="3" name="Content Placeholder 2"/>
          <p:cNvSpPr>
            <a:spLocks noGrp="1"/>
          </p:cNvSpPr>
          <p:nvPr>
            <p:ph idx="1"/>
          </p:nvPr>
        </p:nvSpPr>
        <p:spPr/>
        <p:txBody>
          <a:bodyPr>
            <a:normAutofit fontScale="92500" lnSpcReduction="10000"/>
          </a:bodyPr>
          <a:lstStyle/>
          <a:p>
            <a:r>
              <a:rPr lang="en-US" dirty="0">
                <a:solidFill>
                  <a:srgbClr val="FF0000"/>
                </a:solidFill>
              </a:rPr>
              <a:t>NJIT policy requires that all midterm and final exams must be proctored, regardless of delivery mode, in order to increase academic integrity.</a:t>
            </a:r>
            <a:r>
              <a:rPr lang="en-US" dirty="0"/>
              <a:t> Note that this does not apply to essay or authentic based assessments. Effective beginning Fall semester 2019, students registered for a fully online course section (e.g., online or </a:t>
            </a:r>
            <a:r>
              <a:rPr lang="en-US" dirty="0" err="1"/>
              <a:t>Hyflex</a:t>
            </a:r>
            <a:r>
              <a:rPr lang="en-US" dirty="0"/>
              <a:t> mode) must be given the option to take their exam in a completely online format, with appropriate proctoring. </a:t>
            </a:r>
          </a:p>
        </p:txBody>
      </p:sp>
      <p:sp>
        <p:nvSpPr>
          <p:cNvPr id="4" name="Slide Number Placeholder 3"/>
          <p:cNvSpPr>
            <a:spLocks noGrp="1"/>
          </p:cNvSpPr>
          <p:nvPr>
            <p:ph type="sldNum" sz="quarter" idx="12"/>
          </p:nvPr>
        </p:nvSpPr>
        <p:spPr/>
        <p:txBody>
          <a:bodyPr/>
          <a:lstStyle/>
          <a:p>
            <a:fld id="{CA8DEA1C-9E36-D640-8AEF-EB5525F5C62A}" type="slidenum">
              <a:rPr lang="en-US" smtClean="0"/>
              <a:t>6</a:t>
            </a:fld>
            <a:endParaRPr lang="en-US" dirty="0"/>
          </a:p>
        </p:txBody>
      </p:sp>
    </p:spTree>
    <p:extLst>
      <p:ext uri="{BB962C8B-B14F-4D97-AF65-F5344CB8AC3E}">
        <p14:creationId xmlns:p14="http://schemas.microsoft.com/office/powerpoint/2010/main" val="33626433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13310</TotalTime>
  <Words>329</Words>
  <Application>Microsoft Office PowerPoint</Application>
  <PresentationFormat>On-screen Show (4:3)</PresentationFormat>
  <Paragraphs>29</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 Theme</vt:lpstr>
      <vt:lpstr>Fall 2020 Evaluations Should be Optional for Reappointments and Promotions</vt:lpstr>
      <vt:lpstr>Background</vt:lpstr>
      <vt:lpstr>Turns out we were not all ready…</vt:lpstr>
      <vt:lpstr>Motion</vt:lpstr>
      <vt:lpstr>What the handbook says (backup)</vt:lpstr>
      <vt:lpstr>Exam proctoring policy (backup)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NCE TAC Details</dc:title>
  <dc:creator>Shawn Chester</dc:creator>
  <cp:lastModifiedBy>Chester, Shawn A.</cp:lastModifiedBy>
  <cp:revision>168</cp:revision>
  <dcterms:created xsi:type="dcterms:W3CDTF">2019-02-11T16:38:57Z</dcterms:created>
  <dcterms:modified xsi:type="dcterms:W3CDTF">2020-12-11T22:41:23Z</dcterms:modified>
</cp:coreProperties>
</file>