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713" r:id="rId2"/>
  </p:sldMasterIdLst>
  <p:notesMasterIdLst>
    <p:notesMasterId r:id="rId17"/>
  </p:notesMasterIdLst>
  <p:handoutMasterIdLst>
    <p:handoutMasterId r:id="rId18"/>
  </p:handoutMasterIdLst>
  <p:sldIdLst>
    <p:sldId id="256" r:id="rId3"/>
    <p:sldId id="297" r:id="rId4"/>
    <p:sldId id="298" r:id="rId5"/>
    <p:sldId id="299" r:id="rId6"/>
    <p:sldId id="300" r:id="rId7"/>
    <p:sldId id="301" r:id="rId8"/>
    <p:sldId id="309" r:id="rId9"/>
    <p:sldId id="302" r:id="rId10"/>
    <p:sldId id="305" r:id="rId11"/>
    <p:sldId id="303" r:id="rId12"/>
    <p:sldId id="304" r:id="rId13"/>
    <p:sldId id="306" r:id="rId14"/>
    <p:sldId id="307" r:id="rId15"/>
    <p:sldId id="308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202"/>
    <a:srgbClr val="CA2026"/>
    <a:srgbClr val="CF2121"/>
    <a:srgbClr val="CC0000"/>
    <a:srgbClr val="C80000"/>
    <a:srgbClr val="CF0000"/>
    <a:srgbClr val="E80000"/>
    <a:srgbClr val="F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74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4981"/>
          </a:xfrm>
          <a:prstGeom prst="rect">
            <a:avLst/>
          </a:prstGeom>
        </p:spPr>
        <p:txBody>
          <a:bodyPr vert="horz" lIns="92088" tIns="46044" rIns="92088" bIns="4604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4981"/>
          </a:xfrm>
          <a:prstGeom prst="rect">
            <a:avLst/>
          </a:prstGeom>
        </p:spPr>
        <p:txBody>
          <a:bodyPr vert="horz" lIns="92088" tIns="46044" rIns="92088" bIns="46044" rtlCol="0"/>
          <a:lstStyle>
            <a:lvl1pPr algn="r">
              <a:defRPr sz="1300"/>
            </a:lvl1pPr>
          </a:lstStyle>
          <a:p>
            <a:fld id="{2AC6965D-2878-4E4B-86AE-3899E6FDE0F4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823"/>
            <a:ext cx="3038475" cy="464981"/>
          </a:xfrm>
          <a:prstGeom prst="rect">
            <a:avLst/>
          </a:prstGeom>
        </p:spPr>
        <p:txBody>
          <a:bodyPr vert="horz" lIns="92088" tIns="46044" rIns="92088" bIns="4604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823"/>
            <a:ext cx="3038475" cy="464981"/>
          </a:xfrm>
          <a:prstGeom prst="rect">
            <a:avLst/>
          </a:prstGeom>
        </p:spPr>
        <p:txBody>
          <a:bodyPr vert="horz" lIns="92088" tIns="46044" rIns="92088" bIns="46044" rtlCol="0" anchor="b"/>
          <a:lstStyle>
            <a:lvl1pPr algn="r">
              <a:defRPr sz="1300"/>
            </a:lvl1pPr>
          </a:lstStyle>
          <a:p>
            <a:fld id="{4CEE5251-3DBF-44C1-9250-C51610430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39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alt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2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A1326E6-6054-4099-A837-C6DA09925B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676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8200385" indent="-37739947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6043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2087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813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4175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fld id="{5AB13967-9742-4D0E-B1E8-D15BCAF5014E}" type="slidenum">
              <a:rPr lang="en-US" altLang="en-US" sz="1300"/>
              <a:pPr/>
              <a:t>1</a:t>
            </a:fld>
            <a:endParaRPr lang="en-US" altLang="en-US" sz="13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16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3AF484-EAF5-4F6C-9BF9-545992C34F49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C0E18-BE11-4CAD-9EEB-4DE14FBFB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0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3CFD97-3303-4562-B422-8EE236F01B74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97052-6C31-4536-BE04-6892446F0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20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0C0471-2743-4ECE-AD8F-9A47074FC647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DC0B9-E935-414F-B37A-371E7D965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683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92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79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943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189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721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12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26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93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C95FFE-4585-4D3B-AF61-BA8440C0F2D2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E7452-68D0-45B9-B59F-6C001A1962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6929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4879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849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62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2A76B-2CBE-4072-AB06-C9274B572767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7E902-21D8-4CBE-B773-4471DEEA8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78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63399F-11B9-47C0-980B-384A72008782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7E113-CF4E-4156-B820-5A4B89A8C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51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39131C-A58F-4A47-9996-C920781589F8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4E67-E923-46DC-BE0A-6904061548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74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A1EC6-9BF9-424D-BA49-5B0A49004EFF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2F303-5DD9-4691-9A36-EA0180A5C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84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C38D7-941C-4EA8-9805-51DBA8BCD316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59DB-F268-4DC2-B7FB-1DAD637ACE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06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9EE319-A9B0-4769-851C-C181504FE1A2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03650-A45F-49C3-978A-1984E48CB9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766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DF5374-7D5F-419C-A643-B6D86CC5F043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40F93-1199-4E32-9CD3-0E4FD80B11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68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60A899A-9CA0-42AE-AEFE-2D8191F24151}" type="datetime1">
              <a:rPr lang="en-US" altLang="en-US"/>
              <a:pPr/>
              <a:t>12/13/2018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3F1150B-A5F4-48B9-BC15-31930699B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-101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A899A-9CA0-42AE-AEFE-2D8191F24151}" type="datetime1">
              <a:rPr lang="en-US" altLang="en-US" smtClean="0"/>
              <a:pPr/>
              <a:t>12/13/2018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1150B-A5F4-48B9-BC15-31930699B51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6073775"/>
            <a:ext cx="9144000" cy="795338"/>
          </a:xfrm>
          <a:prstGeom prst="rect">
            <a:avLst/>
          </a:prstGeom>
          <a:solidFill>
            <a:srgbClr val="C8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endParaRPr lang="en-US" altLang="en-US"/>
          </a:p>
        </p:txBody>
      </p:sp>
      <p:pic>
        <p:nvPicPr>
          <p:cNvPr id="8" name="Picture 7" descr="NJIT_C_SD3_ko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6149975"/>
            <a:ext cx="2438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852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jit.edu/maintenance/time-clock-plus" TargetMode="External"/><Relationship Id="rId2" Type="http://schemas.openxmlformats.org/officeDocument/2006/relationships/hyperlink" Target="http://www.njit.edu/tcp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295400" y="10668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629" name="Text Box 10"/>
          <p:cNvSpPr txBox="1">
            <a:spLocks noChangeArrowheads="1"/>
          </p:cNvSpPr>
          <p:nvPr/>
        </p:nvSpPr>
        <p:spPr bwMode="auto">
          <a:xfrm>
            <a:off x="0" y="1524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26630" name="Group 9"/>
          <p:cNvGrpSpPr>
            <a:grpSpLocks/>
          </p:cNvGrpSpPr>
          <p:nvPr/>
        </p:nvGrpSpPr>
        <p:grpSpPr bwMode="auto">
          <a:xfrm>
            <a:off x="-30163" y="-17463"/>
            <a:ext cx="9174163" cy="6875463"/>
            <a:chOff x="-30480" y="-17780"/>
            <a:chExt cx="9174480" cy="6875780"/>
          </a:xfrm>
        </p:grpSpPr>
        <p:sp>
          <p:nvSpPr>
            <p:cNvPr id="26631" name="Rectangle 7"/>
            <p:cNvSpPr>
              <a:spLocks noChangeArrowheads="1"/>
            </p:cNvSpPr>
            <p:nvPr/>
          </p:nvSpPr>
          <p:spPr bwMode="auto">
            <a:xfrm>
              <a:off x="-30480" y="-17780"/>
              <a:ext cx="9174480" cy="6875780"/>
            </a:xfrm>
            <a:prstGeom prst="rect">
              <a:avLst/>
            </a:prstGeom>
            <a:solidFill>
              <a:srgbClr val="C8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6632" name="Picture 8" descr="NJIT_C_SD3a_ko.eps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2286000"/>
              <a:ext cx="6083301" cy="2451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762000"/>
            <a:ext cx="1613968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Roles: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830280"/>
              </p:ext>
            </p:extLst>
          </p:nvPr>
        </p:nvGraphicFramePr>
        <p:xfrm>
          <a:off x="914400" y="1524002"/>
          <a:ext cx="6934200" cy="3540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0444">
                  <a:extLst>
                    <a:ext uri="{9D8B030D-6E8A-4147-A177-3AD203B41FA5}">
                      <a16:colId xmlns:a16="http://schemas.microsoft.com/office/drawing/2014/main" val="2717454516"/>
                    </a:ext>
                  </a:extLst>
                </a:gridCol>
                <a:gridCol w="1916289">
                  <a:extLst>
                    <a:ext uri="{9D8B030D-6E8A-4147-A177-3AD203B41FA5}">
                      <a16:colId xmlns:a16="http://schemas.microsoft.com/office/drawing/2014/main" val="877295735"/>
                    </a:ext>
                  </a:extLst>
                </a:gridCol>
                <a:gridCol w="1916289">
                  <a:extLst>
                    <a:ext uri="{9D8B030D-6E8A-4147-A177-3AD203B41FA5}">
                      <a16:colId xmlns:a16="http://schemas.microsoft.com/office/drawing/2014/main" val="1084216738"/>
                    </a:ext>
                  </a:extLst>
                </a:gridCol>
                <a:gridCol w="1521178">
                  <a:extLst>
                    <a:ext uri="{9D8B030D-6E8A-4147-A177-3AD203B41FA5}">
                      <a16:colId xmlns:a16="http://schemas.microsoft.com/office/drawing/2014/main" val="3325220453"/>
                    </a:ext>
                  </a:extLst>
                </a:gridCol>
              </a:tblGrid>
              <a:tr h="4571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User Roll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Time Worked Approval Level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Leave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Req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Approval Level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Close Week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43310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Dept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AVP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Manager &amp; Other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1, 2, 3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Yet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055230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Dept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</a:rPr>
                        <a:t>Admin </a:t>
                      </a:r>
                      <a:r>
                        <a:rPr lang="en-US" sz="1100" dirty="0" err="1" smtClean="0">
                          <a:solidFill>
                            <a:schemeClr val="tx1"/>
                          </a:solidFill>
                          <a:effectLst/>
                        </a:rPr>
                        <a:t>Mgr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Manager &amp; Other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1, 2, 3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Yet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813852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Dept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Director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Manager &amp; Other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1, 2, 3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Yet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215625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Dept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</a:rPr>
                        <a:t>Admin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Asst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Manager &amp; Other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1,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</a:rPr>
                        <a:t>2, 3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Yet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593568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Dept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Manager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Manager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1,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</a:rPr>
                        <a:t>2, 3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080900"/>
                  </a:ext>
                </a:extLst>
              </a:tr>
              <a:tr h="5770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Dept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Supervisor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Manager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750103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0530805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Payroll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Manager &amp; Other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1, 2, 3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520570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</a:rPr>
                        <a:t>Sys Admin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Manager &amp; Other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1, 2, 3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777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99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228600"/>
            <a:ext cx="977575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981657"/>
              </p:ext>
            </p:extLst>
          </p:nvPr>
        </p:nvGraphicFramePr>
        <p:xfrm>
          <a:off x="2286000" y="716106"/>
          <a:ext cx="3581400" cy="4833424"/>
        </p:xfrm>
        <a:graphic>
          <a:graphicData uri="http://schemas.openxmlformats.org/drawingml/2006/table">
            <a:tbl>
              <a:tblPr firstRow="1" firstCol="1" bandRow="1"/>
              <a:tblGrid>
                <a:gridCol w="1755588">
                  <a:extLst>
                    <a:ext uri="{9D8B030D-6E8A-4147-A177-3AD203B41FA5}">
                      <a16:colId xmlns:a16="http://schemas.microsoft.com/office/drawing/2014/main" val="435848280"/>
                    </a:ext>
                  </a:extLst>
                </a:gridCol>
                <a:gridCol w="1825812">
                  <a:extLst>
                    <a:ext uri="{9D8B030D-6E8A-4147-A177-3AD203B41FA5}">
                      <a16:colId xmlns:a16="http://schemas.microsoft.com/office/drawing/2014/main" val="403400880"/>
                    </a:ext>
                  </a:extLst>
                </a:gridCol>
              </a:tblGrid>
              <a:tr h="1717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User Roll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User Name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125593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AVP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Ronald Martucci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88706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Admin</a:t>
                      </a:r>
                      <a:r>
                        <a:rPr lang="en-US" sz="8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Mgr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Sharyn Serafin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676482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Director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Charlie Nieves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971310"/>
                  </a:ext>
                </a:extLst>
              </a:tr>
              <a:tr h="1972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Director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Boris Nepomnyashchy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3477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Admin </a:t>
                      </a: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Asst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Geraldine L Hughes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210375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Admin </a:t>
                      </a: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Asst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Bert C Deans-Taylor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626331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Admin</a:t>
                      </a:r>
                      <a:r>
                        <a:rPr lang="en-US" sz="8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Asst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Henry Rzemieniewski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970999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Robert Hansen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65698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Manager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Michael Thompson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94311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Ewa Staromiejska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97288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Richard Martinez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31393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William Marx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485501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Mark Massa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05862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Supervisor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Vanessa Cousar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063615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Washington Torres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197808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Josso Thomas (Joslyn)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96553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Natasha Smith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2928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Girard Ford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193744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Arkadiy Astanovskiy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41634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Digna Ramirez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809093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Pearl Chandler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2460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Hugo Yascaribay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314085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Donovan Twiddle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762151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William Araujo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189736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Luis Nieves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00495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Ramiro Torres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006262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Supervisor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Thomas Gustafson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847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95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275206"/>
            <a:ext cx="7543800" cy="2990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Facilities admin users close the pay period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 can only be closed after ALL approvals are completed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Once a period is closed, managers can no longer adjust time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need to determine who will process this.</a:t>
            </a:r>
          </a:p>
        </p:txBody>
      </p:sp>
    </p:spTree>
    <p:extLst>
      <p:ext uri="{BB962C8B-B14F-4D97-AF65-F5344CB8AC3E}">
        <p14:creationId xmlns:p14="http://schemas.microsoft.com/office/powerpoint/2010/main" val="356826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2000"/>
            <a:ext cx="8077200" cy="3780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Payroll users </a:t>
            </a: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export to Banner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sends exceptions to Banner: 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sick, OT,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dock,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Banner is the official keeper of leave banks. 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Leave banks are fed from Banner back to TCP after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payroll.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Holidays are auto applied in Banner.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Holidays in TCP are for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understand OT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tracking.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to better understand holiday processing for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M-F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78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990600"/>
            <a:ext cx="5943600" cy="430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Manager Module Login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Directly at:  </a:t>
            </a:r>
            <a:r>
              <a:rPr lang="en-US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www.njit.edu/tcp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 via the webpage link temporarily at: 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www.njit.edu/maintenance/time-clock-plus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single sign on (SSO) system using your highlander pipeline user name and password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84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TCP Manager Module Orientation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Presented by</a:t>
            </a:r>
          </a:p>
          <a:p>
            <a:r>
              <a:rPr lang="en-US" dirty="0" smtClean="0"/>
              <a:t>Robert Gjini, Facilities Systems</a:t>
            </a:r>
          </a:p>
        </p:txBody>
      </p:sp>
    </p:spTree>
    <p:extLst>
      <p:ext uri="{BB962C8B-B14F-4D97-AF65-F5344CB8AC3E}">
        <p14:creationId xmlns:p14="http://schemas.microsoft.com/office/powerpoint/2010/main" val="49958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990600"/>
            <a:ext cx="7391400" cy="3780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TimeClock Plus (TCP) System Overview: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setup as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TCP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 clock in / out &amp; request time off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applies rules and automatically adjusts time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Supervisors are setup as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TCP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review, adjust and approve time &amp; leave requests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Facilities admin users close the pay period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Payroll users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export to Banner</a:t>
            </a:r>
          </a:p>
        </p:txBody>
      </p:sp>
    </p:spTree>
    <p:extLst>
      <p:ext uri="{BB962C8B-B14F-4D97-AF65-F5344CB8AC3E}">
        <p14:creationId xmlns:p14="http://schemas.microsoft.com/office/powerpoint/2010/main" val="166253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304800"/>
            <a:ext cx="6248400" cy="5575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 are setup in TCP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Timekeeping </a:t>
            </a:r>
            <a:r>
              <a:rPr lang="en-US" sz="1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Location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Building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Senior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Custodian I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Role: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Based on union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affiliation: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AFSCME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 Hour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Eligible Job Codes: 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Vacation, Sick, Floating Holidays, Bereavement/Sick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Eligible OT: 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OT1 (1.5), OT2 (2.0)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Default Schedule: 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M-F,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0530-1400</a:t>
            </a:r>
            <a:endParaRPr lang="en-US" sz="1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Clock and Shift Rounding *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later slide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Breaks: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automatic</a:t>
            </a:r>
            <a:endParaRPr lang="en-US" sz="1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Accrual Banks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Holidays *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later slide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 notifications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Exceptions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 clock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requires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 clock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requires approval</a:t>
            </a:r>
            <a:endParaRPr lang="en-US" sz="1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Tardy 1:  	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min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Tardy 2:  	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 min, notify 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Contracts (auto adjusts time based on rules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later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Profile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Override role settings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 shift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(based on role &amp; shift)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Enroll Fingerprints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At clocks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22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924800" cy="3883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 Clock In/Out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is tracked in 15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minute increments.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Schedule Rounding:  at the shift start and end times </a:t>
            </a: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will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round up 14 minutes before (or after) to the shift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 8am shift start time:  7:46am thru 8:14am are acceptable clock ins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 4pm shift end time:  3:46pm thru 4:14pm are acceptable clock outs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Rounding (not at shift start/end times): 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Always benefits the employee. 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Clock in rounds down:  10:00 thru 10:14 rounds down to 10:00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Clock out rounds up:  10:01 thru 10:15 rounds up to 10:15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Restricted Clocking Rules will not allow an early cock in or a late clock out of 15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minutes or more.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employee wants to clock in early or clock out late, a manager can override to allow it at the clock.  Hint:  instead of the typing in your password which everyone will see, hide the keypad and use your finger print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 punch will become “missed punch” after 18.5 hours.  This is in case they are working a double…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there is a message on the screen, you must click “Mark as Read” before your clock action works.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2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143000"/>
            <a:ext cx="8153400" cy="373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Leave Request Notes: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leave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need 2 day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advance notice (global system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setting). 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choose a request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template which limits the type of leave they can request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 Employee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choose multiple consecutive calendar days. 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However, this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not skip regular days off, so if you choose 10 days, it will be 10 calendar days in a row…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 2 or 3 levels of approval per employee role or employee profile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assigned to a level in user role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can see status of all requests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can enter/approve leave same day (and non closed periods)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 &amp;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approve / deny / delete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pending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(AVP, Dir, Admins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delete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approved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employee clocks in on an approved vacation day, they will have two segments. 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should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will reject a duplicate leave request for the same person on the same date/time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9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38806" y="838200"/>
            <a:ext cx="31283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Current TCP </a:t>
            </a:r>
            <a:r>
              <a:rPr lang="en-US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Setup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55344"/>
              </p:ext>
            </p:extLst>
          </p:nvPr>
        </p:nvGraphicFramePr>
        <p:xfrm>
          <a:off x="1219200" y="1676400"/>
          <a:ext cx="5929592" cy="256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Worksheet" r:id="rId3" imgW="3762513" imgH="1628655" progId="Excel.Sheet.12">
                  <p:embed/>
                </p:oleObj>
              </mc:Choice>
              <mc:Fallback>
                <p:oleObj name="Worksheet" r:id="rId3" imgW="3762513" imgH="162865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9200" y="1676400"/>
                        <a:ext cx="5929592" cy="2566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876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7620000" cy="4966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automatically adjusts time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Finalizer runs Mon-Sun at 12:15am.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should match role (aka union)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schedule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ex:  AFSCME 40 </a:t>
            </a:r>
            <a:r>
              <a:rPr lang="en-US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Hr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M-F</a:t>
            </a: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Finalizer assigns DOCK time to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time deficiencies as a timesheet entry stamped 11:59pm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Approved Time Off Requests are applied to the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as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timesheet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upon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Holidays are applied Mon-Sun at 12:01am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 Floating Holidays will need to be applied manually either by leave request or added by supervisor/manager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76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7924800" cy="5097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review adjust </a:t>
            </a: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 time worked and leave </a:t>
            </a: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requests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Filters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clocked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times (auto breaks apply)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 Time sheets (no auto break)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 missed punches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Split segments for OT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 as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 or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Other:  Time worked,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OT, 6</a:t>
            </a:r>
            <a:r>
              <a:rPr lang="en-US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vs 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blue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circles indicate needed approvals</a:t>
            </a: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 leave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as: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1, level 2 or level 3</a:t>
            </a:r>
          </a:p>
        </p:txBody>
      </p:sp>
    </p:spTree>
    <p:extLst>
      <p:ext uri="{BB962C8B-B14F-4D97-AF65-F5344CB8AC3E}">
        <p14:creationId xmlns:p14="http://schemas.microsoft.com/office/powerpoint/2010/main" val="291866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3892</TotalTime>
  <Words>769</Words>
  <Application>Microsoft Office PowerPoint</Application>
  <PresentationFormat>On-screen Show (4:3)</PresentationFormat>
  <Paragraphs>194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ＭＳ Ｐゴシック</vt:lpstr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ヒラギノ角ゴ Pro W3</vt:lpstr>
      <vt:lpstr>Office Theme</vt:lpstr>
      <vt:lpstr>1_Office Theme</vt:lpstr>
      <vt:lpstr>Worksheet</vt:lpstr>
      <vt:lpstr>PowerPoint Presentation</vt:lpstr>
      <vt:lpstr>TCP Manager Module Orientation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Foundry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NJIT BOT Report</dc:title>
  <dc:creator>Kim Kramer;Rich Rau, Jr.</dc:creator>
  <cp:lastModifiedBy>Guillen, Luis A.</cp:lastModifiedBy>
  <cp:revision>187</cp:revision>
  <cp:lastPrinted>2017-09-26T12:46:41Z</cp:lastPrinted>
  <dcterms:created xsi:type="dcterms:W3CDTF">2014-02-18T17:37:52Z</dcterms:created>
  <dcterms:modified xsi:type="dcterms:W3CDTF">2018-12-13T19:54:07Z</dcterms:modified>
</cp:coreProperties>
</file>