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9" r:id="rId3"/>
    <p:sldId id="336" r:id="rId4"/>
    <p:sldId id="293" r:id="rId5"/>
    <p:sldId id="278" r:id="rId6"/>
    <p:sldId id="280" r:id="rId7"/>
    <p:sldId id="283" r:id="rId8"/>
    <p:sldId id="295" r:id="rId9"/>
    <p:sldId id="287" r:id="rId10"/>
    <p:sldId id="291" r:id="rId11"/>
    <p:sldId id="263" r:id="rId12"/>
    <p:sldId id="289" r:id="rId13"/>
    <p:sldId id="290" r:id="rId14"/>
    <p:sldId id="333" r:id="rId15"/>
    <p:sldId id="334" r:id="rId16"/>
    <p:sldId id="335" r:id="rId17"/>
    <p:sldId id="284" r:id="rId18"/>
    <p:sldId id="296" r:id="rId19"/>
    <p:sldId id="298" r:id="rId20"/>
    <p:sldId id="265" r:id="rId21"/>
    <p:sldId id="266" r:id="rId22"/>
    <p:sldId id="292" r:id="rId23"/>
    <p:sldId id="267" r:id="rId24"/>
    <p:sldId id="311" r:id="rId25"/>
    <p:sldId id="268" r:id="rId26"/>
    <p:sldId id="297" r:id="rId27"/>
    <p:sldId id="269" r:id="rId28"/>
    <p:sldId id="314" r:id="rId29"/>
    <p:sldId id="271" r:id="rId30"/>
    <p:sldId id="312" r:id="rId31"/>
    <p:sldId id="313" r:id="rId32"/>
    <p:sldId id="307" r:id="rId33"/>
    <p:sldId id="338" r:id="rId34"/>
    <p:sldId id="339" r:id="rId35"/>
    <p:sldId id="337" r:id="rId36"/>
    <p:sldId id="309" r:id="rId37"/>
  </p:sldIdLst>
  <p:sldSz cx="9144000" cy="6858000" type="screen4x3"/>
  <p:notesSz cx="7086600" cy="942975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63DE8"/>
    <a:srgbClr val="FC0128"/>
    <a:srgbClr val="7FFF00"/>
    <a:srgbClr val="FE9B03"/>
    <a:srgbClr val="8CF4EA"/>
    <a:srgbClr val="A2C1FE"/>
    <a:srgbClr val="0E0209"/>
    <a:srgbClr val="F39F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645" autoAdjust="0"/>
  </p:normalViewPr>
  <p:slideViewPr>
    <p:cSldViewPr>
      <p:cViewPr>
        <p:scale>
          <a:sx n="100" d="100"/>
          <a:sy n="100" d="100"/>
        </p:scale>
        <p:origin x="-29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73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970"/>
        <p:guide pos="22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604000" y="9023350"/>
            <a:ext cx="411163" cy="311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3393" tIns="45877" rIns="93393" bIns="45877" anchor="ctr">
            <a:spAutoFit/>
          </a:bodyPr>
          <a:lstStyle/>
          <a:p>
            <a:pPr algn="r" defTabSz="942975">
              <a:defRPr/>
            </a:pPr>
            <a:fld id="{8079FB20-214C-4593-85FD-3F22C6AE634E}" type="slidenum">
              <a:rPr lang="en-US" sz="1400">
                <a:latin typeface="Arial" charset="0"/>
              </a:rPr>
              <a:pPr algn="r" defTabSz="942975">
                <a:defRPr/>
              </a:pPr>
              <a:t>‹#›</a:t>
            </a:fld>
            <a:endParaRPr 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627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63" y="4479925"/>
            <a:ext cx="5197475" cy="42433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3393" tIns="45877" rIns="93393" bIns="458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notes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3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3800" y="714375"/>
            <a:ext cx="4699000" cy="35226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604000" y="9023350"/>
            <a:ext cx="411163" cy="311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3393" tIns="45877" rIns="93393" bIns="45877" anchor="ctr">
            <a:spAutoFit/>
          </a:bodyPr>
          <a:lstStyle/>
          <a:p>
            <a:pPr algn="r" defTabSz="942975">
              <a:defRPr/>
            </a:pPr>
            <a:fld id="{52F66D86-F0E7-435C-ACEA-3AF03A7B3646}" type="slidenum">
              <a:rPr lang="en-US" sz="1400">
                <a:latin typeface="Arial" charset="0"/>
              </a:rPr>
              <a:pPr algn="r" defTabSz="942975">
                <a:defRPr/>
              </a:pPr>
              <a:t>‹#›</a:t>
            </a:fld>
            <a:endParaRPr 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772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0967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4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1991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8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10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6087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11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12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13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14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4016375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4016375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662" tIns="0" rIns="19662" bIns="0" anchor="b"/>
          <a:lstStyle>
            <a:lvl1pPr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8958263"/>
            <a:ext cx="30702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51207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714375"/>
            <a:ext cx="4697412" cy="3522663"/>
          </a:xfr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324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9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03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05671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7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041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123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7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8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1563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736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0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34"/>
          <p:cNvGrpSpPr>
            <a:grpSpLocks/>
          </p:cNvGrpSpPr>
          <p:nvPr/>
        </p:nvGrpSpPr>
        <p:grpSpPr bwMode="auto">
          <a:xfrm>
            <a:off x="-6350" y="6350"/>
            <a:ext cx="9145588" cy="6832600"/>
            <a:chOff x="-4" y="4"/>
            <a:chExt cx="5761" cy="4304"/>
          </a:xfrm>
        </p:grpSpPr>
        <p:grpSp>
          <p:nvGrpSpPr>
            <p:cNvPr id="13317" name="Group 32"/>
            <p:cNvGrpSpPr>
              <a:grpSpLocks/>
            </p:cNvGrpSpPr>
            <p:nvPr/>
          </p:nvGrpSpPr>
          <p:grpSpPr bwMode="auto">
            <a:xfrm>
              <a:off x="-4" y="4"/>
              <a:ext cx="5761" cy="4304"/>
              <a:chOff x="-4" y="4"/>
              <a:chExt cx="5761" cy="4304"/>
            </a:xfrm>
          </p:grpSpPr>
          <p:sp>
            <p:nvSpPr>
              <p:cNvPr id="1026" name="Line 2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413" cy="44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733" cy="80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1064" cy="118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1373" cy="152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1693" cy="188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2024" cy="226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2355" cy="263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2696" cy="3016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3005" cy="336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3347" cy="374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3677" cy="412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H="1">
                <a:off x="174" y="4"/>
                <a:ext cx="3841" cy="430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H="1">
                <a:off x="494" y="4"/>
                <a:ext cx="3841" cy="430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 flipH="1">
                <a:off x="824" y="4"/>
                <a:ext cx="3841" cy="430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 flipH="1">
                <a:off x="1123" y="4"/>
                <a:ext cx="3841" cy="430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 flipH="1">
                <a:off x="1454" y="4"/>
                <a:ext cx="3841" cy="430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 flipH="1">
                <a:off x="1767" y="8"/>
                <a:ext cx="3837" cy="430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 flipH="1">
                <a:off x="2417" y="568"/>
                <a:ext cx="3340" cy="374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auto">
              <a:xfrm flipH="1">
                <a:off x="2716" y="904"/>
                <a:ext cx="3041" cy="340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 flipH="1">
                <a:off x="3025" y="1252"/>
                <a:ext cx="2732" cy="3056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 flipH="1">
                <a:off x="3345" y="1612"/>
                <a:ext cx="2412" cy="2696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 flipH="1">
                <a:off x="3687" y="1996"/>
                <a:ext cx="2070" cy="231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auto">
              <a:xfrm flipH="1">
                <a:off x="4028" y="2380"/>
                <a:ext cx="1729" cy="192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auto">
              <a:xfrm flipH="1">
                <a:off x="4348" y="2740"/>
                <a:ext cx="1409" cy="156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H="1">
                <a:off x="4679" y="3112"/>
                <a:ext cx="1078" cy="1196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H="1">
                <a:off x="4988" y="3460"/>
                <a:ext cx="769" cy="84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52" name="Line 28"/>
              <p:cNvSpPr>
                <a:spLocks noChangeShapeType="1"/>
              </p:cNvSpPr>
              <p:nvPr/>
            </p:nvSpPr>
            <p:spPr bwMode="auto">
              <a:xfrm flipH="1">
                <a:off x="5287" y="3796"/>
                <a:ext cx="470" cy="51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53" name="Line 29"/>
              <p:cNvSpPr>
                <a:spLocks noChangeShapeType="1"/>
              </p:cNvSpPr>
              <p:nvPr/>
            </p:nvSpPr>
            <p:spPr bwMode="auto">
              <a:xfrm flipH="1">
                <a:off x="5585" y="4132"/>
                <a:ext cx="172" cy="176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54" name="Line 30"/>
              <p:cNvSpPr>
                <a:spLocks noChangeShapeType="1"/>
              </p:cNvSpPr>
              <p:nvPr/>
            </p:nvSpPr>
            <p:spPr bwMode="auto">
              <a:xfrm flipH="1">
                <a:off x="-4" y="4"/>
                <a:ext cx="136" cy="136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55" name="Line 31"/>
              <p:cNvSpPr>
                <a:spLocks noChangeShapeType="1"/>
              </p:cNvSpPr>
              <p:nvPr/>
            </p:nvSpPr>
            <p:spPr bwMode="auto">
              <a:xfrm flipH="1">
                <a:off x="2115" y="232"/>
                <a:ext cx="3638" cy="4076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057" name="Rectangle 33"/>
            <p:cNvSpPr>
              <a:spLocks noChangeArrowheads="1"/>
            </p:cNvSpPr>
            <p:nvPr/>
          </p:nvSpPr>
          <p:spPr bwMode="auto">
            <a:xfrm>
              <a:off x="292" y="292"/>
              <a:ext cx="5176" cy="3736"/>
            </a:xfrm>
            <a:prstGeom prst="rect">
              <a:avLst/>
            </a:prstGeom>
            <a:gradFill rotWithShape="0">
              <a:gsLst>
                <a:gs pos="0">
                  <a:srgbClr val="00B7A5">
                    <a:gamma/>
                    <a:shade val="29804"/>
                    <a:invGamma/>
                  </a:srgbClr>
                </a:gs>
                <a:gs pos="100000">
                  <a:srgbClr val="00B7A5"/>
                </a:gs>
              </a:gsLst>
              <a:lin ang="5400000" scaled="1"/>
            </a:gradFill>
            <a:ln w="12700">
              <a:solidFill>
                <a:schemeClr val="hlink"/>
              </a:solidFill>
              <a:miter lim="800000"/>
              <a:headEnd/>
              <a:tailEnd/>
            </a:ln>
            <a:effectLst>
              <a:outerShdw dist="125724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5" name="Rectangle 3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60" name="Rectangle 3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7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>
                <a:solidFill>
                  <a:srgbClr val="0E0209"/>
                </a:solidFill>
              </a:rPr>
              <a:t>Balancing Time, School, Life </a:t>
            </a:r>
            <a:endParaRPr lang="en-US" altLang="en-US" dirty="0" smtClean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648200" cy="4114800"/>
          </a:xfrm>
        </p:spPr>
        <p:txBody>
          <a:bodyPr/>
          <a:lstStyle/>
          <a:p>
            <a:pPr algn="ctr">
              <a:buFont typeface="Monotype Sorts" pitchFamily="2" charset="2"/>
              <a:buNone/>
            </a:pPr>
            <a:endParaRPr lang="en-US" altLang="en-US" sz="2800" dirty="0" smtClean="0"/>
          </a:p>
          <a:p>
            <a:pPr algn="just">
              <a:buNone/>
            </a:pPr>
            <a:r>
              <a:rPr lang="en-US" altLang="en-US" sz="2800" dirty="0">
                <a:effectLst/>
              </a:rPr>
              <a:t>The Center for Academic and Personal Enrichment</a:t>
            </a:r>
          </a:p>
          <a:p>
            <a:pPr algn="ctr">
              <a:buFont typeface="Monotype Sorts" pitchFamily="2" charset="2"/>
              <a:buNone/>
            </a:pPr>
            <a:endParaRPr lang="en-US" altLang="en-US" sz="2800" dirty="0" smtClean="0"/>
          </a:p>
          <a:p>
            <a:pPr algn="ctr">
              <a:buFont typeface="Monotype Sorts" pitchFamily="2" charset="2"/>
              <a:buNone/>
            </a:pPr>
            <a:r>
              <a:rPr lang="en-US" altLang="en-US" sz="2000" dirty="0" smtClean="0"/>
              <a:t>New Jersey Institute of Technology</a:t>
            </a:r>
          </a:p>
          <a:p>
            <a:pPr algn="ctr">
              <a:buFont typeface="Monotype Sorts" pitchFamily="2" charset="2"/>
              <a:buNone/>
            </a:pPr>
            <a:endParaRPr lang="en-US" altLang="en-US" sz="2800" dirty="0" smtClean="0">
              <a:effectLst/>
            </a:endParaRPr>
          </a:p>
          <a:p>
            <a:pPr algn="ctr">
              <a:buFont typeface="Monotype Sorts" pitchFamily="2" charset="2"/>
              <a:buNone/>
            </a:pPr>
            <a:endParaRPr lang="en-US" altLang="en-US" sz="2800" dirty="0" smtClean="0"/>
          </a:p>
          <a:p>
            <a:pPr>
              <a:buFont typeface="Monotype Sorts" pitchFamily="2" charset="2"/>
              <a:buNone/>
            </a:pPr>
            <a:endParaRPr lang="en-US" altLang="en-US" sz="2800" dirty="0" smtClean="0"/>
          </a:p>
        </p:txBody>
      </p:sp>
      <p:pic>
        <p:nvPicPr>
          <p:cNvPr id="14342" name="Picture 9" descr="MCj03789130000[1]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4850" y="3133725"/>
            <a:ext cx="1536700" cy="180975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smtClean="0">
                <a:solidFill>
                  <a:srgbClr val="7FFF00"/>
                </a:solidFill>
              </a:rPr>
              <a:t>Short term memory</a:t>
            </a:r>
            <a:br>
              <a:rPr lang="en-US" altLang="en-US" sz="2800" smtClean="0">
                <a:solidFill>
                  <a:srgbClr val="7FFF00"/>
                </a:solidFill>
              </a:rPr>
            </a:br>
            <a:r>
              <a:rPr lang="en-US" altLang="en-US" sz="2800" smtClean="0">
                <a:solidFill>
                  <a:srgbClr val="7FFF00"/>
                </a:solidFill>
              </a:rPr>
              <a:t>6 am - 10 am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819400"/>
            <a:ext cx="6477000" cy="20574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en-US" smtClean="0"/>
              <a:t>Short term memory tasks such as last minute  reviewing for tests are best performed early in the morning.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219200" y="5486400"/>
            <a:ext cx="65674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b="1">
                <a:solidFill>
                  <a:srgbClr val="7FFF00"/>
                </a:solidFill>
              </a:rPr>
              <a:t>*If you are a Night Owl, shift these times about 3-4 hours later in the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580" name="Line 6"/>
          <p:cNvSpPr>
            <a:spLocks noChangeShapeType="1"/>
          </p:cNvSpPr>
          <p:nvPr/>
        </p:nvSpPr>
        <p:spPr bwMode="auto">
          <a:xfrm>
            <a:off x="6324600" y="2057400"/>
            <a:ext cx="76200" cy="19050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smtClean="0">
                <a:solidFill>
                  <a:srgbClr val="7FFF00"/>
                </a:solidFill>
              </a:rPr>
              <a:t>Long term memory</a:t>
            </a:r>
            <a:br>
              <a:rPr lang="en-US" altLang="en-US" sz="2800" smtClean="0">
                <a:solidFill>
                  <a:srgbClr val="7FFF00"/>
                </a:solidFill>
              </a:rPr>
            </a:br>
            <a:r>
              <a:rPr lang="en-US" altLang="en-US" sz="2800" smtClean="0">
                <a:solidFill>
                  <a:srgbClr val="7FFF00"/>
                </a:solidFill>
              </a:rPr>
              <a:t>1 pm - 4pm*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295400" y="5181600"/>
            <a:ext cx="6248400" cy="381000"/>
          </a:xfrm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1600" smtClean="0">
                <a:solidFill>
                  <a:srgbClr val="FAFD00"/>
                </a:solidFill>
                <a:effectLst/>
                <a:latin typeface="Times New Roman" pitchFamily="18" charset="0"/>
              </a:rPr>
              <a:t>*If you are a Night Owl, shift these times about 3-4 hours later in the day</a:t>
            </a:r>
            <a:r>
              <a:rPr lang="en-US" sz="1600" smtClean="0">
                <a:effectLst/>
                <a:latin typeface="Times New Roman" pitchFamily="18" charset="0"/>
              </a:rPr>
              <a:t>.</a:t>
            </a:r>
          </a:p>
          <a:p>
            <a:pPr>
              <a:defRPr/>
            </a:pPr>
            <a:endParaRPr lang="en-US" smtClean="0"/>
          </a:p>
        </p:txBody>
      </p:sp>
      <p:sp>
        <p:nvSpPr>
          <p:cNvPr id="24583" name="Text Box 11"/>
          <p:cNvSpPr txBox="1">
            <a:spLocks noChangeArrowheads="1"/>
          </p:cNvSpPr>
          <p:nvPr/>
        </p:nvSpPr>
        <p:spPr bwMode="auto">
          <a:xfrm>
            <a:off x="1143000" y="2590800"/>
            <a:ext cx="63246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>
                <a:latin typeface="Arial" charset="0"/>
              </a:rPr>
              <a:t>Longer term Memory tasks such as memorizing speeches and information for application are best performed in the afternoon.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smtClean="0">
                <a:solidFill>
                  <a:srgbClr val="7FFF00"/>
                </a:solidFill>
              </a:rPr>
              <a:t/>
            </a:r>
            <a:br>
              <a:rPr lang="en-US" altLang="en-US" sz="2800" smtClean="0">
                <a:solidFill>
                  <a:srgbClr val="7FFF00"/>
                </a:solidFill>
              </a:rPr>
            </a:br>
            <a:r>
              <a:rPr lang="en-US" altLang="en-US" sz="2800" smtClean="0">
                <a:solidFill>
                  <a:srgbClr val="7FFF00"/>
                </a:solidFill>
              </a:rPr>
              <a:t> Manual Dexterity</a:t>
            </a:r>
            <a:br>
              <a:rPr lang="en-US" altLang="en-US" sz="2800" smtClean="0">
                <a:solidFill>
                  <a:srgbClr val="7FFF00"/>
                </a:solidFill>
              </a:rPr>
            </a:br>
            <a:r>
              <a:rPr lang="en-US" altLang="en-US" sz="2800" smtClean="0">
                <a:solidFill>
                  <a:srgbClr val="7FFF00"/>
                </a:solidFill>
              </a:rPr>
              <a:t>2 pm to 6 pm* </a:t>
            </a:r>
            <a:br>
              <a:rPr lang="en-US" altLang="en-US" sz="2800" smtClean="0">
                <a:solidFill>
                  <a:srgbClr val="7FFF00"/>
                </a:solidFill>
              </a:rPr>
            </a:br>
            <a:endParaRPr lang="en-US" altLang="en-US" sz="2800" smtClean="0">
              <a:solidFill>
                <a:srgbClr val="7FFF00"/>
              </a:solidFill>
            </a:endParaRPr>
          </a:p>
        </p:txBody>
      </p:sp>
      <p:sp>
        <p:nvSpPr>
          <p:cNvPr id="593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838200" y="2514600"/>
            <a:ext cx="7772400" cy="18288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en-US" smtClean="0"/>
              <a:t>You are most efficient at tasks involving the use of your hands such as keyboarding and carpentry in the afternoon and early evening.</a:t>
            </a:r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1143000" y="5334000"/>
            <a:ext cx="65674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rgbClr val="7FFF00"/>
                </a:solidFill>
              </a:rPr>
              <a:t>*</a:t>
            </a:r>
            <a:r>
              <a:rPr lang="en-US" altLang="en-US" sz="1600" b="1">
                <a:solidFill>
                  <a:srgbClr val="7FFF00"/>
                </a:solidFill>
              </a:rPr>
              <a:t>If you are a Night Owl, shift these times about 3-4 hours later in the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altLang="en-US" sz="2800" smtClean="0">
                <a:solidFill>
                  <a:srgbClr val="7FFF00"/>
                </a:solidFill>
              </a:rPr>
              <a:t>Physical Workouts</a:t>
            </a:r>
            <a:br>
              <a:rPr lang="en-US" altLang="en-US" sz="2800" smtClean="0">
                <a:solidFill>
                  <a:srgbClr val="7FFF00"/>
                </a:solidFill>
              </a:rPr>
            </a:br>
            <a:r>
              <a:rPr lang="en-US" altLang="en-US" sz="2800" smtClean="0">
                <a:solidFill>
                  <a:srgbClr val="7FFF00"/>
                </a:solidFill>
              </a:rPr>
              <a:t>4 pm to 9 pm *</a:t>
            </a:r>
            <a:br>
              <a:rPr lang="en-US" altLang="en-US" sz="2800" smtClean="0">
                <a:solidFill>
                  <a:srgbClr val="7FFF00"/>
                </a:solidFill>
              </a:rPr>
            </a:br>
            <a:endParaRPr lang="en-US" altLang="en-US" sz="2800" smtClean="0">
              <a:solidFill>
                <a:srgbClr val="7FFF00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286000"/>
          </a:xfrm>
        </p:spPr>
        <p:txBody>
          <a:bodyPr/>
          <a:lstStyle/>
          <a:p>
            <a:pPr lvl="1">
              <a:lnSpc>
                <a:spcPct val="90000"/>
              </a:lnSpc>
              <a:buFontTx/>
              <a:buNone/>
            </a:pPr>
            <a:r>
              <a:rPr lang="en-US" altLang="en-US" b="1" smtClean="0"/>
              <a:t>Studies show you will </a:t>
            </a:r>
            <a:r>
              <a:rPr lang="en-US" altLang="en-US" b="1" i="1" smtClean="0"/>
              <a:t>perceive</a:t>
            </a:r>
            <a:r>
              <a:rPr lang="en-US" altLang="en-US" b="1" smtClean="0"/>
              <a:t>  the workout to be easier in the evening.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b="1" smtClean="0"/>
              <a:t>Exercising about 5 hours before bedtime improves the quality of sleep.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295400" y="5562600"/>
            <a:ext cx="65674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b="1">
                <a:solidFill>
                  <a:srgbClr val="7FFF00"/>
                </a:solidFill>
              </a:rPr>
              <a:t>*If you are a Night Owl, shift these times about 3-4 hours later in the day</a:t>
            </a:r>
            <a:r>
              <a:rPr lang="en-US" altLang="en-US" sz="1600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  ZZZZZ’s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Sleep is extremely important for your academic success.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buFont typeface="Monotype Sorts" pitchFamily="2" charset="2"/>
              <a:buNone/>
              <a:defRPr/>
            </a:pPr>
            <a:endParaRPr lang="en-US" dirty="0" smtClean="0"/>
          </a:p>
        </p:txBody>
      </p:sp>
      <p:pic>
        <p:nvPicPr>
          <p:cNvPr id="27652" name="Picture 4" descr="MMj0283964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352800"/>
            <a:ext cx="264101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Sleep Survey 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en-US" sz="1800" smtClean="0"/>
              <a:t>During this semester, when did you MOST RECENTLY:</a:t>
            </a:r>
          </a:p>
          <a:p>
            <a:pPr>
              <a:defRPr/>
            </a:pPr>
            <a:r>
              <a:rPr lang="en-US" sz="1400" smtClean="0"/>
              <a:t>Wake up not feeling rested, no matter how much sleep you got?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1400" smtClean="0"/>
              <a:t>in the last day   	week   	 month  	 	this semester  	did not do</a:t>
            </a:r>
          </a:p>
          <a:p>
            <a:pPr>
              <a:defRPr/>
            </a:pPr>
            <a:endParaRPr lang="en-US" sz="1400" smtClean="0"/>
          </a:p>
          <a:p>
            <a:pPr>
              <a:defRPr/>
            </a:pPr>
            <a:r>
              <a:rPr lang="en-US" sz="1400" smtClean="0"/>
              <a:t>Doze off while studying?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1400" smtClean="0"/>
              <a:t>in the last day   	week   	 month  	 	this semester  	did not do</a:t>
            </a:r>
          </a:p>
          <a:p>
            <a:pPr>
              <a:buFont typeface="Monotype Sorts" pitchFamily="2" charset="2"/>
              <a:buNone/>
              <a:defRPr/>
            </a:pPr>
            <a:endParaRPr lang="en-US" sz="1400" smtClean="0"/>
          </a:p>
          <a:p>
            <a:pPr>
              <a:defRPr/>
            </a:pPr>
            <a:r>
              <a:rPr lang="en-US" sz="1400" smtClean="0"/>
              <a:t>Doze off in a classroom or lecture hall?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1400" smtClean="0"/>
              <a:t>in the last day   	week   	 month  	 	this semester  	did not do</a:t>
            </a:r>
          </a:p>
          <a:p>
            <a:pPr>
              <a:buFont typeface="Monotype Sorts" pitchFamily="2" charset="2"/>
              <a:buNone/>
              <a:defRPr/>
            </a:pPr>
            <a:endParaRPr lang="en-US" sz="1400" smtClean="0"/>
          </a:p>
          <a:p>
            <a:pPr>
              <a:defRPr/>
            </a:pPr>
            <a:r>
              <a:rPr lang="en-US" sz="1400" smtClean="0"/>
              <a:t>Doze off while watching TV?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1400" smtClean="0"/>
              <a:t>in the last day   	week   	 month  	 	this semester  	did not do</a:t>
            </a:r>
          </a:p>
          <a:p>
            <a:pPr>
              <a:buFont typeface="Monotype Sorts" pitchFamily="2" charset="2"/>
              <a:buNone/>
              <a:defRPr/>
            </a:pPr>
            <a:endParaRPr lang="en-US" sz="1400" smtClean="0"/>
          </a:p>
          <a:p>
            <a:pPr>
              <a:defRPr/>
            </a:pPr>
            <a:r>
              <a:rPr lang="en-US" sz="1400" smtClean="0"/>
              <a:t>Doze off while sitting quietly in a public place (Library, Stamp Union, etc. )?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1400" smtClean="0"/>
              <a:t>in the last day   	week   	 month  	 	this semester  	did not do</a:t>
            </a:r>
          </a:p>
          <a:p>
            <a:pPr>
              <a:buFont typeface="Monotype Sorts" pitchFamily="2" charset="2"/>
              <a:buNone/>
              <a:defRPr/>
            </a:pPr>
            <a:endParaRPr lang="en-US" sz="1400" smtClean="0"/>
          </a:p>
          <a:p>
            <a:pPr>
              <a:buFont typeface="Monotype Sorts" pitchFamily="2" charset="2"/>
              <a:buNone/>
              <a:defRPr/>
            </a:pPr>
            <a:endParaRPr lang="en-US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Sleep Survey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If you knew more sleep would improve your health and memory, would you change your sleep habits?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mtClean="0"/>
              <a:t>		Yes			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>
                <a:solidFill>
                  <a:srgbClr val="FAFD00"/>
                </a:solidFill>
              </a:rPr>
              <a:t>Student Lag, aka Jet Lag</a:t>
            </a:r>
          </a:p>
        </p:txBody>
      </p:sp>
      <p:sp>
        <p:nvSpPr>
          <p:cNvPr id="5427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447800" y="2590800"/>
            <a:ext cx="6400800" cy="23622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800" smtClean="0"/>
              <a:t>Are you creating the equivalent of jet lag by keeping an inconsistent sleep schedule?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en-US" sz="2800" smtClean="0"/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800" smtClean="0"/>
              <a:t>Answer the following questions to find out.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>
                <a:solidFill>
                  <a:srgbClr val="FAFD00"/>
                </a:solidFill>
              </a:rPr>
              <a:t>Do you Suffer from </a:t>
            </a:r>
            <a:br>
              <a:rPr lang="en-US" altLang="en-US" sz="3600" smtClean="0">
                <a:solidFill>
                  <a:srgbClr val="FAFD00"/>
                </a:solidFill>
              </a:rPr>
            </a:br>
            <a:r>
              <a:rPr lang="en-US" altLang="en-US" sz="3600" smtClean="0">
                <a:solidFill>
                  <a:srgbClr val="FAFD00"/>
                </a:solidFill>
              </a:rPr>
              <a:t>Student Jet Lag?</a:t>
            </a:r>
          </a:p>
        </p:txBody>
      </p:sp>
      <p:sp>
        <p:nvSpPr>
          <p:cNvPr id="675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467600" cy="36576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en-US" sz="2400" smtClean="0"/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smtClean="0"/>
              <a:t>Do you get up at about the the same time each morning?		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smtClean="0"/>
              <a:t>				Yes___No____ 	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en-US" sz="2400" smtClean="0"/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smtClean="0"/>
              <a:t>Do you wake up without an alarm most mornings?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smtClean="0"/>
              <a:t>				Yes___No____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en-US" sz="2400" smtClean="0"/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smtClean="0"/>
              <a:t>Do you almost always get  7-9 hours of sleep per night?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smtClean="0"/>
              <a:t>				Yes___No____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>
                <a:solidFill>
                  <a:srgbClr val="FAFD00"/>
                </a:solidFill>
              </a:rPr>
              <a:t>Student Jet Lag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If you answered no to any of the questions, you are compromising your body’s efficiency.</a:t>
            </a:r>
          </a:p>
          <a:p>
            <a:pPr>
              <a:buFont typeface="Monotype Sort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026" name="Object 1028"/>
          <p:cNvGraphicFramePr>
            <a:graphicFrameLocks noChangeAspect="1"/>
          </p:cNvGraphicFramePr>
          <p:nvPr/>
        </p:nvGraphicFramePr>
        <p:xfrm>
          <a:off x="2406650" y="533400"/>
          <a:ext cx="4389438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Photo Editor Photo" r:id="rId4" imgW="5706272" imgH="7628571" progId="MSPhotoEd.3">
                  <p:embed/>
                </p:oleObj>
              </mc:Choice>
              <mc:Fallback>
                <p:oleObj name="Photo Editor Photo" r:id="rId4" imgW="5706272" imgH="7628571" progId="MSPhotoEd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650" y="533400"/>
                        <a:ext cx="4389438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1143000"/>
          </a:xfrm>
          <a:noFill/>
        </p:spPr>
        <p:txBody>
          <a:bodyPr/>
          <a:lstStyle/>
          <a:p>
            <a:r>
              <a:rPr lang="en-US" altLang="en-US" sz="2800" b="1" smtClean="0">
                <a:solidFill>
                  <a:srgbClr val="FAFD00"/>
                </a:solidFill>
              </a:rPr>
              <a:t>How would prioritize this list of daily tasks?</a:t>
            </a:r>
            <a:r>
              <a:rPr lang="en-US" altLang="en-US" sz="2400" b="1" smtClean="0">
                <a:solidFill>
                  <a:srgbClr val="FAFD00"/>
                </a:solidFill>
              </a:rPr>
              <a:t> </a:t>
            </a:r>
            <a:br>
              <a:rPr lang="en-US" altLang="en-US" sz="2400" b="1" smtClean="0">
                <a:solidFill>
                  <a:srgbClr val="FAFD00"/>
                </a:solidFill>
              </a:rPr>
            </a:br>
            <a:r>
              <a:rPr lang="en-US" altLang="en-US" sz="1800" b="1" smtClean="0">
                <a:solidFill>
                  <a:srgbClr val="FAFD00"/>
                </a:solidFill>
              </a:rPr>
              <a:t>Write the underlined word of the tasks</a:t>
            </a:r>
            <a:br>
              <a:rPr lang="en-US" altLang="en-US" sz="1800" b="1" smtClean="0">
                <a:solidFill>
                  <a:srgbClr val="FAFD00"/>
                </a:solidFill>
              </a:rPr>
            </a:br>
            <a:r>
              <a:rPr lang="en-US" altLang="en-US" sz="1800" b="1" smtClean="0">
                <a:solidFill>
                  <a:srgbClr val="FAFD00"/>
                </a:solidFill>
              </a:rPr>
              <a:t> which would be on your</a:t>
            </a:r>
            <a:br>
              <a:rPr lang="en-US" altLang="en-US" sz="1800" b="1" smtClean="0">
                <a:solidFill>
                  <a:srgbClr val="FAFD00"/>
                </a:solidFill>
              </a:rPr>
            </a:br>
            <a:r>
              <a:rPr lang="en-US" altLang="en-US" sz="2400" b="1" smtClean="0">
                <a:solidFill>
                  <a:srgbClr val="FAFD00"/>
                </a:solidFill>
              </a:rPr>
              <a:t>“A” List</a:t>
            </a:r>
            <a:br>
              <a:rPr lang="en-US" altLang="en-US" sz="2400" b="1" smtClean="0">
                <a:solidFill>
                  <a:srgbClr val="FAFD00"/>
                </a:solidFill>
              </a:rPr>
            </a:br>
            <a:r>
              <a:rPr lang="en-US" altLang="en-US" sz="2400" b="1" smtClean="0">
                <a:solidFill>
                  <a:srgbClr val="FAFD00"/>
                </a:solidFill>
              </a:rPr>
              <a:t>“B” List</a:t>
            </a:r>
            <a:br>
              <a:rPr lang="en-US" altLang="en-US" sz="2400" b="1" smtClean="0">
                <a:solidFill>
                  <a:srgbClr val="FAFD00"/>
                </a:solidFill>
              </a:rPr>
            </a:br>
            <a:r>
              <a:rPr lang="en-US" altLang="en-US" sz="2400" b="1" smtClean="0">
                <a:solidFill>
                  <a:srgbClr val="FAFD00"/>
                </a:solidFill>
              </a:rPr>
              <a:t>“C” List</a:t>
            </a:r>
            <a:endParaRPr lang="en-US" altLang="en-US" sz="2000" b="1" smtClean="0">
              <a:solidFill>
                <a:srgbClr val="FAFD00"/>
              </a:solidFill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66800" y="2667000"/>
            <a:ext cx="7391400" cy="36576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Immediately answer a text message from a friend.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Write a eight page </a:t>
            </a:r>
            <a:r>
              <a:rPr lang="en-US" sz="2000" b="1" u="sng" smtClean="0"/>
              <a:t>essay</a:t>
            </a:r>
            <a:r>
              <a:rPr lang="en-US" sz="2000" b="1" smtClean="0"/>
              <a:t> for Humanities.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Prepare for a </a:t>
            </a:r>
            <a:r>
              <a:rPr lang="en-US" sz="2000" b="1" u="sng" smtClean="0"/>
              <a:t>Biology quiz</a:t>
            </a:r>
            <a:r>
              <a:rPr lang="en-US" sz="2000" b="1" smtClean="0"/>
              <a:t>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</a:t>
            </a:r>
            <a:r>
              <a:rPr lang="en-US" sz="2000" b="1" u="sng" smtClean="0"/>
              <a:t>Dust</a:t>
            </a:r>
            <a:r>
              <a:rPr lang="en-US" sz="2000" b="1" smtClean="0"/>
              <a:t> your room.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Review for </a:t>
            </a:r>
            <a:r>
              <a:rPr lang="en-US" sz="2000" b="1" u="sng" smtClean="0"/>
              <a:t>midterm test</a:t>
            </a:r>
            <a:r>
              <a:rPr lang="en-US" sz="2000" b="1" smtClean="0"/>
              <a:t> that counts for 50% of grade.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Schedule an </a:t>
            </a:r>
            <a:r>
              <a:rPr lang="en-US" sz="2000" b="1" u="sng" smtClean="0"/>
              <a:t>appointment</a:t>
            </a:r>
            <a:r>
              <a:rPr lang="en-US" sz="2000" b="1" smtClean="0"/>
              <a:t> with a Professor.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Complete a </a:t>
            </a:r>
            <a:r>
              <a:rPr lang="en-US" sz="2000" b="1" u="sng" smtClean="0"/>
              <a:t>journal entry</a:t>
            </a:r>
            <a:r>
              <a:rPr lang="en-US" sz="2000" b="1" smtClean="0"/>
              <a:t>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Check your email every 10 minutes.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 Shop for a new pair of </a:t>
            </a:r>
            <a:r>
              <a:rPr lang="en-US" sz="2000" b="1" u="sng" smtClean="0"/>
              <a:t>athletic shoes</a:t>
            </a:r>
            <a:r>
              <a:rPr lang="en-US" sz="2000" b="1" smtClean="0"/>
              <a:t>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000" b="1" smtClean="0"/>
              <a:t>Take the car for an oil change.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0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609600"/>
          </a:xfrm>
          <a:noFill/>
        </p:spPr>
        <p:txBody>
          <a:bodyPr/>
          <a:lstStyle/>
          <a:p>
            <a:r>
              <a:rPr lang="en-US" altLang="en-US" sz="3200" b="1" dirty="0" smtClean="0"/>
              <a:t>MAKING LISTS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en-US" sz="1600" b="1" dirty="0" smtClean="0">
                <a:solidFill>
                  <a:srgbClr val="FAFD00"/>
                </a:solidFill>
              </a:rPr>
              <a:t>“A” LIST</a:t>
            </a: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rgbClr val="FAFD00"/>
                </a:solidFill>
              </a:rPr>
              <a:t>1  </a:t>
            </a:r>
            <a:r>
              <a:rPr lang="en-US" sz="1600" b="1" i="1" dirty="0" smtClean="0">
                <a:solidFill>
                  <a:srgbClr val="FAFD00"/>
                </a:solidFill>
              </a:rPr>
              <a:t>Midterm test that counts for 50% of grade.</a:t>
            </a:r>
            <a:endParaRPr lang="en-US" sz="1600" dirty="0" smtClean="0">
              <a:solidFill>
                <a:srgbClr val="FAFD00"/>
              </a:solidFill>
            </a:endParaRPr>
          </a:p>
          <a:p>
            <a:pPr lvl="1">
              <a:buFontTx/>
              <a:buNone/>
              <a:defRPr/>
            </a:pPr>
            <a:r>
              <a:rPr lang="en-US" sz="1600" b="1" i="1" dirty="0" smtClean="0">
                <a:solidFill>
                  <a:srgbClr val="FAFD00"/>
                </a:solidFill>
              </a:rPr>
              <a:t>2  Write an eight page essay for Humanities.</a:t>
            </a:r>
            <a:endParaRPr lang="en-US" sz="1600" dirty="0" smtClean="0">
              <a:solidFill>
                <a:srgbClr val="FAFD00"/>
              </a:solidFill>
            </a:endParaRPr>
          </a:p>
          <a:p>
            <a:pPr>
              <a:buFont typeface="Monotype Sorts" pitchFamily="2" charset="2"/>
              <a:buNone/>
              <a:defRPr/>
            </a:pPr>
            <a:endParaRPr lang="en-US" sz="1600" b="1" dirty="0" smtClean="0">
              <a:solidFill>
                <a:schemeClr val="accent1"/>
              </a:solidFill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en-US" sz="1600" b="1" dirty="0" smtClean="0">
                <a:solidFill>
                  <a:schemeClr val="accent1"/>
                </a:solidFill>
              </a:rPr>
              <a:t>“B” LIST</a:t>
            </a:r>
            <a:endParaRPr lang="en-US" sz="1600" b="1" dirty="0" smtClean="0">
              <a:solidFill>
                <a:srgbClr val="FDC0E5"/>
              </a:solidFill>
            </a:endParaRP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chemeClr val="accent1"/>
                </a:solidFill>
              </a:rPr>
              <a:t>3  Prepare for a quiz in Biology.</a:t>
            </a: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chemeClr val="accent1"/>
                </a:solidFill>
              </a:rPr>
              <a:t>4  Schedule an appointment with a Professor.</a:t>
            </a: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chemeClr val="accent1"/>
                </a:solidFill>
              </a:rPr>
              <a:t>5  Complete a journal entry.</a:t>
            </a:r>
          </a:p>
          <a:p>
            <a:pPr>
              <a:buFont typeface="Monotype Sorts" pitchFamily="2" charset="2"/>
              <a:buNone/>
              <a:defRPr/>
            </a:pPr>
            <a:endParaRPr lang="en-US" sz="1600" b="1" dirty="0" smtClean="0">
              <a:solidFill>
                <a:schemeClr val="tx2"/>
              </a:solidFill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“C”  LIST</a:t>
            </a: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6 Check your email regularly.</a:t>
            </a: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7  Dust your room.</a:t>
            </a: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8  Answer text messages from friends.</a:t>
            </a: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9  Shop for a new pair of athletic shoes.</a:t>
            </a:r>
          </a:p>
          <a:p>
            <a:pPr lvl="1">
              <a:buFontTx/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10 . Take the car in  for an oil change.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5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58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58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58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58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58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58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58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58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>
                <a:solidFill>
                  <a:srgbClr val="FAFD00"/>
                </a:solidFill>
              </a:rPr>
              <a:t>“C” Fever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3600" smtClean="0"/>
              <a:t>Have you ever noticed?</a:t>
            </a:r>
          </a:p>
          <a:p>
            <a:pPr lvl="1">
              <a:lnSpc>
                <a:spcPct val="90000"/>
              </a:lnSpc>
              <a:defRPr/>
            </a:pPr>
            <a:endParaRPr lang="en-US" sz="2400" smtClean="0"/>
          </a:p>
          <a:p>
            <a:pPr lvl="1">
              <a:lnSpc>
                <a:spcPct val="90000"/>
              </a:lnSpc>
              <a:defRPr/>
            </a:pPr>
            <a:r>
              <a:rPr lang="en-US" sz="2400" b="1" smtClean="0"/>
              <a:t>You see a little dust that has to go before you can begin to study.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b="1" smtClean="0"/>
              <a:t>There are so many distractions before you can get to your work.</a:t>
            </a:r>
          </a:p>
          <a:p>
            <a:pPr>
              <a:lnSpc>
                <a:spcPct val="90000"/>
              </a:lnSpc>
              <a:defRPr/>
            </a:pPr>
            <a:endParaRPr lang="en-US" b="1" smtClean="0"/>
          </a:p>
          <a:p>
            <a:pPr>
              <a:lnSpc>
                <a:spcPct val="90000"/>
              </a:lnSpc>
              <a:defRPr/>
            </a:pPr>
            <a:r>
              <a:rPr lang="en-US" smtClean="0"/>
              <a:t>If so, you may be suffering from “C” Fever</a:t>
            </a:r>
          </a:p>
          <a:p>
            <a:pPr lvl="1">
              <a:lnSpc>
                <a:spcPct val="90000"/>
              </a:lnSpc>
              <a:defRPr/>
            </a:pPr>
            <a:endParaRPr 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b="1" dirty="0" smtClean="0"/>
              <a:t>Conquer Procrastination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2209800"/>
            <a:ext cx="7696200" cy="3124200"/>
          </a:xfrm>
        </p:spPr>
        <p:txBody>
          <a:bodyPr/>
          <a:lstStyle/>
          <a:p>
            <a:pPr>
              <a:defRPr/>
            </a:pPr>
            <a:r>
              <a:rPr lang="en-US" b="1" smtClean="0"/>
              <a:t>Why is “C” fever as common as the cold?</a:t>
            </a:r>
          </a:p>
          <a:p>
            <a:pPr lvl="1">
              <a:defRPr/>
            </a:pPr>
            <a:r>
              <a:rPr lang="en-US" sz="2400" b="1" smtClean="0"/>
              <a:t>The “A” tasks may :</a:t>
            </a:r>
          </a:p>
          <a:p>
            <a:pPr lvl="2">
              <a:defRPr/>
            </a:pPr>
            <a:r>
              <a:rPr lang="en-US" sz="2000" b="1" smtClean="0"/>
              <a:t>Produce minimal endorphins</a:t>
            </a:r>
          </a:p>
          <a:p>
            <a:pPr lvl="2">
              <a:defRPr/>
            </a:pPr>
            <a:r>
              <a:rPr lang="en-US" sz="2000" b="1" smtClean="0"/>
              <a:t>Be too lengthy</a:t>
            </a:r>
          </a:p>
          <a:p>
            <a:pPr lvl="2">
              <a:defRPr/>
            </a:pPr>
            <a:r>
              <a:rPr lang="en-US" sz="2000" b="1" smtClean="0"/>
              <a:t>Be too difficult</a:t>
            </a:r>
          </a:p>
          <a:p>
            <a:pPr lvl="2">
              <a:defRPr/>
            </a:pPr>
            <a:r>
              <a:rPr lang="en-US" sz="2000" b="1" smtClean="0"/>
              <a:t>Be too threatening because of the possibility of failure</a:t>
            </a:r>
          </a:p>
          <a:p>
            <a:pPr lvl="2">
              <a:defRPr/>
            </a:pPr>
            <a:r>
              <a:rPr lang="en-US" sz="2000" b="1" smtClean="0"/>
              <a:t>Be too threatening because of the possibility of success</a:t>
            </a:r>
          </a:p>
        </p:txBody>
      </p:sp>
      <p:graphicFrame>
        <p:nvGraphicFramePr>
          <p:cNvPr id="5122" name="Object 6">
            <a:hlinkClick r:id="" action="ppaction://ole?verb=0"/>
          </p:cNvPr>
          <p:cNvGraphicFramePr>
            <a:graphicFrameLocks/>
          </p:cNvGraphicFramePr>
          <p:nvPr/>
        </p:nvGraphicFramePr>
        <p:xfrm>
          <a:off x="6553200" y="2895600"/>
          <a:ext cx="1346200" cy="135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Clip" r:id="rId4" imgW="3622320" imgH="3692520" progId="MS_ClipArt_Gallery.2">
                  <p:embed/>
                </p:oleObj>
              </mc:Choice>
              <mc:Fallback>
                <p:oleObj name="Clip" r:id="rId4" imgW="3622320" imgH="3692520" progId="MS_ClipArt_Gallery.2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895600"/>
                        <a:ext cx="1346200" cy="1350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6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6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600200"/>
          </a:xfrm>
        </p:spPr>
        <p:txBody>
          <a:bodyPr/>
          <a:lstStyle/>
          <a:p>
            <a:r>
              <a:rPr lang="en-US" altLang="en-US" sz="3200" smtClean="0">
                <a:solidFill>
                  <a:srgbClr val="FAFD00"/>
                </a:solidFill>
              </a:rPr>
              <a:t>It’s All about Endorphins -  The Feel Good Hormone</a:t>
            </a:r>
            <a:endParaRPr lang="en-US" altLang="en-US" sz="4800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7432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  <a:defRPr/>
            </a:pPr>
            <a:r>
              <a:rPr lang="en-US" sz="2000" b="1" smtClean="0"/>
              <a:t>Develop a Conditioned Response to the Tasks you Procrastinate </a:t>
            </a:r>
          </a:p>
          <a:p>
            <a:pPr>
              <a:lnSpc>
                <a:spcPct val="90000"/>
              </a:lnSpc>
              <a:buFontTx/>
              <a:buChar char="•"/>
              <a:defRPr/>
            </a:pPr>
            <a:r>
              <a:rPr lang="en-US" sz="2000" b="1" smtClean="0"/>
              <a:t>Set a goal to complete a task/project</a:t>
            </a:r>
          </a:p>
          <a:p>
            <a:pPr>
              <a:lnSpc>
                <a:spcPct val="90000"/>
              </a:lnSpc>
              <a:buFontTx/>
              <a:buChar char="•"/>
              <a:defRPr/>
            </a:pPr>
            <a:r>
              <a:rPr lang="en-US" sz="2000" b="1" smtClean="0"/>
              <a:t>After completing the task, reward yourself with something that is pleasurable for you</a:t>
            </a:r>
          </a:p>
          <a:p>
            <a:pPr>
              <a:lnSpc>
                <a:spcPct val="90000"/>
              </a:lnSpc>
              <a:buFontTx/>
              <a:buChar char="•"/>
              <a:defRPr/>
            </a:pPr>
            <a:r>
              <a:rPr lang="en-US" sz="2000" b="1" smtClean="0"/>
              <a:t>	The body releases endorphins- the feel good 		hormone</a:t>
            </a:r>
          </a:p>
          <a:p>
            <a:pPr>
              <a:lnSpc>
                <a:spcPct val="90000"/>
              </a:lnSpc>
              <a:buFontTx/>
              <a:buChar char="•"/>
              <a:defRPr/>
            </a:pPr>
            <a:r>
              <a:rPr lang="en-US" sz="2000" b="1" smtClean="0"/>
              <a:t>Over time with repetition, you will come to associate feeling good with completing a task/project</a:t>
            </a:r>
          </a:p>
          <a:p>
            <a:pPr>
              <a:lnSpc>
                <a:spcPct val="90000"/>
              </a:lnSpc>
              <a:buFontTx/>
              <a:buChar char="•"/>
              <a:defRPr/>
            </a:pPr>
            <a:r>
              <a:rPr lang="en-US" sz="2000" b="1" smtClean="0"/>
              <a:t>You won’t procrastinate as much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6553200" y="1905000"/>
          <a:ext cx="1860550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Clip" r:id="rId3" imgW="1175040" imgH="608040" progId="MS_ClipArt_Gallery.2">
                  <p:embed/>
                </p:oleObj>
              </mc:Choice>
              <mc:Fallback>
                <p:oleObj name="Clip" r:id="rId3" imgW="1175040" imgH="60804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905000"/>
                        <a:ext cx="1860550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6705600" y="5257800"/>
          <a:ext cx="131762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Clip" r:id="rId5" imgW="709200" imgH="785160" progId="MS_ClipArt_Gallery.2">
                  <p:embed/>
                </p:oleObj>
              </mc:Choice>
              <mc:Fallback>
                <p:oleObj name="Clip" r:id="rId5" imgW="709200" imgH="785160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5257800"/>
                        <a:ext cx="1317625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74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1143000"/>
            <a:ext cx="7772400" cy="685800"/>
          </a:xfrm>
          <a:noFill/>
        </p:spPr>
        <p:txBody>
          <a:bodyPr/>
          <a:lstStyle/>
          <a:p>
            <a:r>
              <a:rPr lang="en-US" altLang="en-US" b="1" dirty="0" smtClean="0"/>
              <a:t>  Pacing</a:t>
            </a:r>
          </a:p>
        </p:txBody>
      </p:sp>
      <p:sp>
        <p:nvSpPr>
          <p:cNvPr id="7175" name="Freeform 7"/>
          <p:cNvSpPr>
            <a:spLocks/>
          </p:cNvSpPr>
          <p:nvPr/>
        </p:nvSpPr>
        <p:spPr bwMode="auto">
          <a:xfrm>
            <a:off x="0" y="1905000"/>
            <a:ext cx="1588" cy="77788"/>
          </a:xfrm>
          <a:custGeom>
            <a:avLst/>
            <a:gdLst>
              <a:gd name="T0" fmla="*/ 0 w 1"/>
              <a:gd name="T1" fmla="*/ 48 h 49"/>
              <a:gd name="T2" fmla="*/ 0 w 1"/>
              <a:gd name="T3" fmla="*/ 0 h 49"/>
              <a:gd name="T4" fmla="*/ 0 60000 65536"/>
              <a:gd name="T5" fmla="*/ 0 60000 65536"/>
              <a:gd name="T6" fmla="*/ 0 w 1"/>
              <a:gd name="T7" fmla="*/ 0 h 49"/>
              <a:gd name="T8" fmla="*/ 1 w 1"/>
              <a:gd name="T9" fmla="*/ 49 h 4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49">
                <a:moveTo>
                  <a:pt x="0" y="48"/>
                </a:move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5791200" y="2438400"/>
          <a:ext cx="800100" cy="257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Clip" r:id="rId4" imgW="800640" imgH="2575800" progId="MS_ClipArt_Gallery.2">
                  <p:embed/>
                </p:oleObj>
              </mc:Choice>
              <mc:Fallback>
                <p:oleObj name="Clip" r:id="rId4" imgW="800640" imgH="257580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438400"/>
                        <a:ext cx="800100" cy="257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3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096000" y="1981200"/>
          <a:ext cx="1436688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Clip" r:id="rId6" imgW="1014480" imgH="2906280" progId="MS_ClipArt_Gallery.2">
                  <p:embed/>
                </p:oleObj>
              </mc:Choice>
              <mc:Fallback>
                <p:oleObj name="Clip" r:id="rId6" imgW="1014480" imgH="2906280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981200"/>
                        <a:ext cx="1436688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13"/>
          <p:cNvSpPr txBox="1">
            <a:spLocks noChangeArrowheads="1"/>
          </p:cNvSpPr>
          <p:nvPr/>
        </p:nvSpPr>
        <p:spPr bwMode="auto">
          <a:xfrm>
            <a:off x="1066800" y="2438400"/>
            <a:ext cx="36576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/>
              <a:t>Athletes know the phenomenon of running with someone ahead of them to increase their times.</a:t>
            </a:r>
          </a:p>
          <a:p>
            <a:pPr>
              <a:spcBef>
                <a:spcPct val="50000"/>
              </a:spcBef>
            </a:pPr>
            <a:r>
              <a:rPr lang="en-US" altLang="en-US" b="1"/>
              <a:t>The same effect can be achieved with studying and completing schoolwork.</a:t>
            </a:r>
            <a:endParaRPr lang="en-US" altLang="en-US"/>
          </a:p>
          <a:p>
            <a:pPr>
              <a:spcBef>
                <a:spcPct val="50000"/>
              </a:spcBef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altLang="en-US" sz="2800" smtClean="0">
                <a:solidFill>
                  <a:srgbClr val="FAFD00"/>
                </a:solidFill>
              </a:rPr>
              <a:t>Because work expands or contracts to fit the time allotted, make pacing work for you by doing the following:</a:t>
            </a:r>
            <a:endParaRPr lang="en-US" altLang="en-US" smtClean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>
              <a:buFont typeface="Monotype Sorts" pitchFamily="2" charset="2"/>
              <a:buNone/>
              <a:defRPr/>
            </a:pPr>
            <a:endParaRPr lang="en-US" smtClean="0"/>
          </a:p>
          <a:p>
            <a:pPr lvl="2">
              <a:buFont typeface="Monotype Sorts" pitchFamily="2" charset="2"/>
              <a:buNone/>
              <a:defRPr/>
            </a:pPr>
            <a:r>
              <a:rPr lang="en-US" b="1" smtClean="0"/>
              <a:t>Estimate the time needed to complete a task.</a:t>
            </a:r>
          </a:p>
          <a:p>
            <a:pPr lvl="2">
              <a:buFont typeface="Monotype Sorts" pitchFamily="2" charset="2"/>
              <a:buNone/>
              <a:defRPr/>
            </a:pPr>
            <a:endParaRPr lang="en-US" b="1" smtClean="0"/>
          </a:p>
          <a:p>
            <a:pPr lvl="2">
              <a:buFont typeface="Monotype Sorts" pitchFamily="2" charset="2"/>
              <a:buNone/>
              <a:defRPr/>
            </a:pPr>
            <a:r>
              <a:rPr lang="en-US" b="1" smtClean="0"/>
              <a:t>Subtract 15% from that estimate.</a:t>
            </a:r>
          </a:p>
          <a:p>
            <a:pPr lvl="2">
              <a:buFont typeface="Monotype Sorts" pitchFamily="2" charset="2"/>
              <a:buNone/>
              <a:defRPr/>
            </a:pPr>
            <a:endParaRPr lang="en-US" b="1" smtClean="0"/>
          </a:p>
          <a:p>
            <a:pPr lvl="2">
              <a:buFont typeface="Monotype Sorts" pitchFamily="2" charset="2"/>
              <a:buNone/>
              <a:defRPr/>
            </a:pPr>
            <a:r>
              <a:rPr lang="en-US" b="1" smtClean="0"/>
              <a:t>Set a timer to help you reach the goal of completing the task in reduced time.</a:t>
            </a:r>
            <a:endParaRPr lang="en-US" smtClean="0"/>
          </a:p>
          <a:p>
            <a:pPr>
              <a:buFont typeface="Monotype Sorts" pitchFamily="2" charset="2"/>
              <a:buNone/>
              <a:defRPr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600" dirty="0" smtClean="0"/>
              <a:t>Take the Offensive with a </a:t>
            </a:r>
            <a:br>
              <a:rPr lang="en-US" altLang="en-US" sz="3600" dirty="0" smtClean="0"/>
            </a:br>
            <a:r>
              <a:rPr lang="en-US" altLang="en-US" sz="3600" dirty="0" smtClean="0"/>
              <a:t>PLANNER</a:t>
            </a:r>
            <a:endParaRPr lang="en-US" altLang="en-US" sz="3600" dirty="0" smtClean="0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981200"/>
            <a:ext cx="3810000" cy="41148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en-US" sz="2800" b="1" smtClean="0"/>
              <a:t>A planner helps you:</a:t>
            </a:r>
          </a:p>
          <a:p>
            <a:pPr>
              <a:buFont typeface="Monotype Sorts" pitchFamily="2" charset="2"/>
              <a:buNone/>
              <a:defRPr/>
            </a:pPr>
            <a:endParaRPr lang="en-US" sz="2800" b="1" smtClean="0"/>
          </a:p>
          <a:p>
            <a:pPr lvl="1">
              <a:buFontTx/>
              <a:buNone/>
              <a:defRPr/>
            </a:pPr>
            <a:r>
              <a:rPr lang="en-US" sz="2400" b="1" smtClean="0"/>
              <a:t>See the big picture</a:t>
            </a:r>
          </a:p>
          <a:p>
            <a:pPr lvl="1">
              <a:buFontTx/>
              <a:buNone/>
              <a:defRPr/>
            </a:pPr>
            <a:endParaRPr lang="en-US" sz="2400" b="1" smtClean="0"/>
          </a:p>
          <a:p>
            <a:pPr lvl="1">
              <a:buFontTx/>
              <a:buNone/>
              <a:defRPr/>
            </a:pPr>
            <a:r>
              <a:rPr lang="en-US" sz="2400" b="1" smtClean="0"/>
              <a:t>Plan ahead to avoid “11th Hour” efforts</a:t>
            </a:r>
          </a:p>
          <a:p>
            <a:pPr lvl="1">
              <a:buFontTx/>
              <a:buNone/>
              <a:defRPr/>
            </a:pPr>
            <a:endParaRPr lang="en-US" sz="2400" b="1" smtClean="0"/>
          </a:p>
          <a:p>
            <a:pPr lvl="1">
              <a:buFontTx/>
              <a:buNone/>
              <a:defRPr/>
            </a:pPr>
            <a:r>
              <a:rPr lang="en-US" sz="2400" b="1" smtClean="0"/>
              <a:t>Be time efficient</a:t>
            </a:r>
          </a:p>
        </p:txBody>
      </p:sp>
      <p:sp>
        <p:nvSpPr>
          <p:cNvPr id="2" name="ClipArt Placeholder 1"/>
          <p:cNvSpPr>
            <a:spLocks noGrp="1"/>
          </p:cNvSpPr>
          <p:nvPr>
            <p:ph type="clipArt" sz="half" idx="2"/>
          </p:nvPr>
        </p:nvSpPr>
        <p:spPr/>
      </p:sp>
      <p:pic>
        <p:nvPicPr>
          <p:cNvPr id="8215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81200"/>
            <a:ext cx="3124200" cy="432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Using a Planner Effectively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z="2000" b="1" smtClean="0"/>
              <a:t>Select a planner that you will be likely to carry with you.</a:t>
            </a:r>
          </a:p>
          <a:p>
            <a:pPr>
              <a:defRPr/>
            </a:pPr>
            <a:r>
              <a:rPr lang="en-US" sz="2000" b="1" smtClean="0"/>
              <a:t>At the beginning of each semester, record test dates, project due dates etc from all of your syllabi for your classes.</a:t>
            </a:r>
          </a:p>
          <a:p>
            <a:pPr>
              <a:defRPr/>
            </a:pPr>
            <a:r>
              <a:rPr lang="en-US" sz="2000" b="1" smtClean="0"/>
              <a:t>Use pencil because schedules change</a:t>
            </a:r>
          </a:p>
          <a:p>
            <a:pPr>
              <a:defRPr/>
            </a:pPr>
            <a:r>
              <a:rPr lang="en-US" sz="2000" b="1" smtClean="0"/>
              <a:t>Keep your planner handy</a:t>
            </a:r>
          </a:p>
        </p:txBody>
      </p:sp>
      <p:pic>
        <p:nvPicPr>
          <p:cNvPr id="36868" name="Picture 5" descr="BS00559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957513"/>
            <a:ext cx="3810000" cy="21605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  Be Realistic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3352800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Examine your schedule.</a:t>
            </a:r>
          </a:p>
          <a:p>
            <a:pPr>
              <a:defRPr/>
            </a:pPr>
            <a:r>
              <a:rPr lang="en-US" sz="2400" smtClean="0"/>
              <a:t>Be realistic about what  you can accomplish.</a:t>
            </a:r>
          </a:p>
          <a:p>
            <a:pPr>
              <a:defRPr/>
            </a:pPr>
            <a:r>
              <a:rPr lang="en-US" sz="2400" smtClean="0"/>
              <a:t>Don’t try to juggle too many things.</a:t>
            </a:r>
          </a:p>
          <a:p>
            <a:pPr>
              <a:defRPr/>
            </a:pPr>
            <a:r>
              <a:rPr lang="en-US" sz="2400" smtClean="0"/>
              <a:t>Don’t set yourself up for failure.</a:t>
            </a:r>
          </a:p>
        </p:txBody>
      </p:sp>
      <p:graphicFrame>
        <p:nvGraphicFramePr>
          <p:cNvPr id="118786" name="Object 2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2082800"/>
          <a:ext cx="3810000" cy="391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Clip" r:id="rId3" imgW="1548720" imgH="1590120" progId="MS_ClipArt_Gallery.2">
                  <p:embed/>
                </p:oleObj>
              </mc:Choice>
              <mc:Fallback>
                <p:oleObj name="Clip" r:id="rId3" imgW="1548720" imgH="159012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082800"/>
                        <a:ext cx="3810000" cy="391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 smtClean="0">
                <a:effectLst/>
              </a:rPr>
              <a:t>   </a:t>
            </a:r>
          </a:p>
          <a:p>
            <a:pPr>
              <a:buFont typeface="Monotype Sorts" pitchFamily="2" charset="2"/>
              <a:buNone/>
            </a:pPr>
            <a:r>
              <a:rPr lang="en-US" altLang="en-US" smtClean="0">
                <a:effectLst/>
              </a:rPr>
              <a:t>   Learning begins with discipline.   The process of learning requires excellent time management.  Academic success is inevitable with the combination of discipline and time management.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1574800" y="1447800"/>
          <a:ext cx="59944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2" r:id="rId3" imgW="5998984" imgH="3962743" progId="Excel.Chart.8">
                  <p:embed/>
                </p:oleObj>
              </mc:Choice>
              <mc:Fallback>
                <p:oleObj r:id="rId3" imgW="5998984" imgH="3962743" progId="Excel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800" y="1447800"/>
                        <a:ext cx="5994400" cy="396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5" name="Picture 7" descr="MMAG00488_0000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1000"/>
            <a:ext cx="4495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The Two to One Rule of Thumb</a:t>
            </a:r>
            <a:endParaRPr lang="en-US" altLang="en-US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676400"/>
          </a:xfrm>
        </p:spPr>
        <p:txBody>
          <a:bodyPr/>
          <a:lstStyle/>
          <a:p>
            <a:r>
              <a:rPr lang="en-US" altLang="en-US" smtClean="0"/>
              <a:t>For every credit you are taking, you should study at least two hours</a:t>
            </a:r>
          </a:p>
          <a:p>
            <a:endParaRPr lang="en-US" altLang="en-US" smtClean="0"/>
          </a:p>
        </p:txBody>
      </p:sp>
      <p:graphicFrame>
        <p:nvGraphicFramePr>
          <p:cNvPr id="10242" name="Object 4"/>
          <p:cNvGraphicFramePr>
            <a:graphicFrameLocks noChangeAspect="1"/>
          </p:cNvGraphicFramePr>
          <p:nvPr/>
        </p:nvGraphicFramePr>
        <p:xfrm>
          <a:off x="1524000" y="3429000"/>
          <a:ext cx="2789238" cy="244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4" name="Clip" r:id="rId3" imgW="4054320" imgH="3549240" progId="MS_ClipArt_Gallery.2">
                  <p:embed/>
                </p:oleObj>
              </mc:Choice>
              <mc:Fallback>
                <p:oleObj name="Clip" r:id="rId3" imgW="4054320" imgH="354924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429000"/>
                        <a:ext cx="2789238" cy="244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5"/>
          <p:cNvSpPr txBox="1">
            <a:spLocks noChangeArrowheads="1"/>
          </p:cNvSpPr>
          <p:nvPr/>
        </p:nvSpPr>
        <p:spPr bwMode="auto">
          <a:xfrm>
            <a:off x="4572000" y="4267200"/>
            <a:ext cx="8382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8800" b="1"/>
              <a:t>=</a:t>
            </a:r>
            <a:endParaRPr lang="en-US" altLang="en-US"/>
          </a:p>
        </p:txBody>
      </p:sp>
      <p:graphicFrame>
        <p:nvGraphicFramePr>
          <p:cNvPr id="10243" name="Object 6"/>
          <p:cNvGraphicFramePr>
            <a:graphicFrameLocks noChangeAspect="1"/>
          </p:cNvGraphicFramePr>
          <p:nvPr/>
        </p:nvGraphicFramePr>
        <p:xfrm>
          <a:off x="5638800" y="3048000"/>
          <a:ext cx="1865313" cy="186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5" name="Clip" r:id="rId5" imgW="1865160" imgH="1864800" progId="MS_ClipArt_Gallery.2">
                  <p:embed/>
                </p:oleObj>
              </mc:Choice>
              <mc:Fallback>
                <p:oleObj name="Clip" r:id="rId5" imgW="1865160" imgH="1864800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048000"/>
                        <a:ext cx="1865313" cy="186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7"/>
          <p:cNvGraphicFramePr>
            <a:graphicFrameLocks noChangeAspect="1"/>
          </p:cNvGraphicFramePr>
          <p:nvPr/>
        </p:nvGraphicFramePr>
        <p:xfrm>
          <a:off x="6096000" y="3886200"/>
          <a:ext cx="1865313" cy="186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Clip" r:id="rId7" imgW="1865160" imgH="1864800" progId="MS_ClipArt_Gallery.2">
                  <p:embed/>
                </p:oleObj>
              </mc:Choice>
              <mc:Fallback>
                <p:oleObj name="Clip" r:id="rId7" imgW="1865160" imgH="1864800" progId="MS_ClipArt_Gallery.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886200"/>
                        <a:ext cx="1865313" cy="186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SCHOOL IS A FULL TIME JOB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sz="3000" smtClean="0"/>
              <a:t>Full time student spends 15 hours in class per week</a:t>
            </a:r>
          </a:p>
          <a:p>
            <a:pPr>
              <a:defRPr/>
            </a:pPr>
            <a:r>
              <a:rPr lang="en-US" sz="3000" smtClean="0"/>
              <a:t>Full time student spends a </a:t>
            </a:r>
            <a:r>
              <a:rPr lang="en-US" sz="3000" i="1" smtClean="0"/>
              <a:t>minimum</a:t>
            </a:r>
            <a:r>
              <a:rPr lang="en-US" sz="3000" smtClean="0"/>
              <a:t> of 30-40 hours per week studying</a:t>
            </a:r>
          </a:p>
          <a:p>
            <a:pPr>
              <a:defRPr/>
            </a:pPr>
            <a:r>
              <a:rPr lang="en-US" sz="3000" smtClean="0"/>
              <a:t>Work an absolute MAXIMUM of 20 hours per week</a:t>
            </a:r>
          </a:p>
          <a:p>
            <a:pPr algn="ctr">
              <a:defRPr/>
            </a:pPr>
            <a:r>
              <a:rPr lang="en-US" sz="3800" i="1" smtClean="0"/>
              <a:t>SCHOOL IS A FULL TIME JOB!</a:t>
            </a:r>
            <a:endParaRPr lang="en-US" sz="4000" smtClean="0"/>
          </a:p>
          <a:p>
            <a:pPr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FAFD00"/>
                </a:solidFill>
              </a:rPr>
              <a:t>Don’t  Forget</a:t>
            </a:r>
            <a:endParaRPr lang="en-US" altLang="en-US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2133600"/>
            <a:ext cx="4800600" cy="3733800"/>
          </a:xfrm>
        </p:spPr>
        <p:txBody>
          <a:bodyPr/>
          <a:lstStyle/>
          <a:p>
            <a:pPr>
              <a:buClr>
                <a:srgbClr val="FAFD00"/>
              </a:buClr>
              <a:defRPr/>
            </a:pPr>
            <a:r>
              <a:rPr lang="en-US" sz="2400" b="1" smtClean="0"/>
              <a:t>An important part of making these strategies work is the daily reminder.</a:t>
            </a:r>
          </a:p>
          <a:p>
            <a:pPr>
              <a:buClr>
                <a:srgbClr val="FAFD00"/>
              </a:buClr>
              <a:defRPr/>
            </a:pPr>
            <a:r>
              <a:rPr lang="en-US" sz="2400" b="1" smtClean="0"/>
              <a:t>Continue to reflect on improving your time management skills.</a:t>
            </a:r>
          </a:p>
          <a:p>
            <a:pPr>
              <a:buClr>
                <a:srgbClr val="FAFD00"/>
              </a:buClr>
              <a:defRPr/>
            </a:pPr>
            <a:r>
              <a:rPr lang="en-US" sz="2400" b="1" smtClean="0"/>
              <a:t>Be disciplined.</a:t>
            </a:r>
            <a:endParaRPr lang="en-US" smtClean="0"/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762000" y="3124200"/>
          <a:ext cx="1600200" cy="217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Clip" r:id="rId3" imgW="882000" imgH="882360" progId="MS_ClipArt_Gallery.2">
                  <p:embed/>
                </p:oleObj>
              </mc:Choice>
              <mc:Fallback>
                <p:oleObj name="Clip" r:id="rId3" imgW="882000" imgH="88236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124200"/>
                        <a:ext cx="1600200" cy="217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TIPS FOR A BETTER</a:t>
            </a:r>
            <a:br>
              <a:rPr lang="en-US" sz="4000" dirty="0" smtClean="0"/>
            </a:br>
            <a:r>
              <a:rPr lang="en-US" sz="4000" dirty="0" smtClean="0"/>
              <a:t>WORK-LIFE BALANCE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BUILD DOWNTIME INTO YOUR SCHEDULE</a:t>
            </a:r>
          </a:p>
          <a:p>
            <a:r>
              <a:rPr lang="en-US" sz="2800" dirty="0" smtClean="0"/>
              <a:t>DROP ACTIVITIES THAT SAP YOUR TIME OR ENERGY</a:t>
            </a:r>
          </a:p>
          <a:p>
            <a:r>
              <a:rPr lang="en-US" sz="2800" dirty="0" smtClean="0"/>
              <a:t>RETHINK YOUR ERRANDS</a:t>
            </a:r>
          </a:p>
          <a:p>
            <a:r>
              <a:rPr lang="en-US" sz="2800" dirty="0" smtClean="0"/>
              <a:t>GET MOVING</a:t>
            </a:r>
          </a:p>
          <a:p>
            <a:r>
              <a:rPr lang="en-US" sz="2800" dirty="0" smtClean="0"/>
              <a:t>A LITTLE RELAXATION GOES A LONG WAY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586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MORE TIPS FOR A BETTER WORK-LIFE BALANCE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DON’T OVERBOOK</a:t>
            </a:r>
          </a:p>
          <a:p>
            <a:r>
              <a:rPr lang="en-US" sz="2800" dirty="0" smtClean="0"/>
              <a:t>PRIORITIZE</a:t>
            </a:r>
          </a:p>
          <a:p>
            <a:r>
              <a:rPr lang="en-US" sz="2800" dirty="0" smtClean="0"/>
              <a:t>LEARN HOW TO SAY, “NO”!</a:t>
            </a:r>
          </a:p>
          <a:p>
            <a:r>
              <a:rPr lang="en-US" sz="2800" dirty="0" smtClean="0"/>
              <a:t>ORGANIZE</a:t>
            </a:r>
          </a:p>
          <a:p>
            <a:r>
              <a:rPr lang="en-US" sz="2800" dirty="0" smtClean="0"/>
              <a:t>USE TECHNOLOGY…BUT NOT TOO MUCH</a:t>
            </a:r>
          </a:p>
          <a:p>
            <a:r>
              <a:rPr lang="en-US" sz="2800" dirty="0" smtClean="0"/>
              <a:t>KNOW IT WON’T ALWAYS BE PERFECT</a:t>
            </a:r>
          </a:p>
        </p:txBody>
      </p:sp>
    </p:spTree>
    <p:extLst>
      <p:ext uri="{BB962C8B-B14F-4D97-AF65-F5344CB8AC3E}">
        <p14:creationId xmlns:p14="http://schemas.microsoft.com/office/powerpoint/2010/main" val="499854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Resources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Kathleen Riepe (University of Wisconsin-Parkside</a:t>
            </a:r>
          </a:p>
          <a:p>
            <a:pPr>
              <a:defRPr/>
            </a:pPr>
            <a:r>
              <a:rPr lang="en-US" dirty="0" smtClean="0"/>
              <a:t>University of Maryland</a:t>
            </a:r>
          </a:p>
          <a:p>
            <a:pPr>
              <a:defRPr/>
            </a:pPr>
            <a:r>
              <a:rPr lang="en-US" dirty="0" smtClean="0"/>
              <a:t>Jeff Wuorio – Microsoft Business</a:t>
            </a:r>
          </a:p>
          <a:p>
            <a:pPr>
              <a:defRPr/>
            </a:pPr>
            <a:r>
              <a:rPr lang="en-US" smtClean="0"/>
              <a:t>Jen Uscher – WebMD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9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Time Management </a:t>
            </a: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Monotype Sorts" pitchFamily="2" charset="2"/>
              <a:buNone/>
            </a:pPr>
            <a:endParaRPr lang="en-US" altLang="en-US" sz="2800" dirty="0" smtClean="0"/>
          </a:p>
          <a:p>
            <a:pPr algn="ctr">
              <a:buFont typeface="Monotype Sorts" pitchFamily="2" charset="2"/>
              <a:buNone/>
            </a:pPr>
            <a:endParaRPr lang="en-US" altLang="en-US" sz="2800" dirty="0" smtClean="0"/>
          </a:p>
          <a:p>
            <a:pPr>
              <a:buFont typeface="Monotype Sorts" pitchFamily="2" charset="2"/>
              <a:buNone/>
            </a:pPr>
            <a:r>
              <a:rPr lang="en-US" altLang="en-US" sz="2800" dirty="0" smtClean="0"/>
              <a:t>   The Center for Academic and </a:t>
            </a:r>
            <a:r>
              <a:rPr lang="en-US" altLang="en-US" sz="2800" smtClean="0"/>
              <a:t>Personal Enrichment</a:t>
            </a:r>
            <a:endParaRPr lang="en-US" altLang="en-US" sz="2800" dirty="0" smtClean="0"/>
          </a:p>
          <a:p>
            <a:pPr algn="ctr">
              <a:buFont typeface="Monotype Sorts" pitchFamily="2" charset="2"/>
              <a:buNone/>
            </a:pPr>
            <a:r>
              <a:rPr lang="en-US" altLang="en-US" sz="2800" dirty="0" smtClean="0"/>
              <a:t>New Jersey Institute of Technology</a:t>
            </a:r>
          </a:p>
          <a:p>
            <a:pPr>
              <a:buFont typeface="Monotype Sorts" pitchFamily="2" charset="2"/>
              <a:buNone/>
            </a:pPr>
            <a:endParaRPr lang="en-US" altLang="en-US" sz="2800" dirty="0" smtClean="0"/>
          </a:p>
        </p:txBody>
      </p:sp>
      <p:graphicFrame>
        <p:nvGraphicFramePr>
          <p:cNvPr id="12290" name="Object 6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2336800"/>
          <a:ext cx="3810000" cy="340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Clip" r:id="rId4" imgW="4431600" imgH="3957840" progId="MS_ClipArt_Gallery.2">
                  <p:embed/>
                </p:oleObj>
              </mc:Choice>
              <mc:Fallback>
                <p:oleObj name="Clip" r:id="rId4" imgW="4431600" imgH="3957840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36800"/>
                        <a:ext cx="3810000" cy="3402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Time Management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chemeClr val="tx2"/>
                </a:solidFill>
              </a:rPr>
              <a:t>Am </a:t>
            </a:r>
            <a:r>
              <a:rPr lang="en-US" altLang="en-US" b="1" dirty="0" smtClean="0">
                <a:solidFill>
                  <a:schemeClr val="tx2"/>
                </a:solidFill>
              </a:rPr>
              <a:t>I Getting Enough Sleep?</a:t>
            </a:r>
          </a:p>
          <a:p>
            <a:r>
              <a:rPr lang="en-US" altLang="en-US" b="1" dirty="0" smtClean="0">
                <a:solidFill>
                  <a:schemeClr val="tx2"/>
                </a:solidFill>
              </a:rPr>
              <a:t>Conquer </a:t>
            </a:r>
            <a:r>
              <a:rPr lang="en-US" altLang="en-US" b="1" dirty="0" smtClean="0">
                <a:solidFill>
                  <a:schemeClr val="tx2"/>
                </a:solidFill>
              </a:rPr>
              <a:t>Procrastination</a:t>
            </a:r>
          </a:p>
          <a:p>
            <a:r>
              <a:rPr lang="en-US" altLang="en-US" b="1" dirty="0" smtClean="0">
                <a:solidFill>
                  <a:schemeClr val="tx2"/>
                </a:solidFill>
              </a:rPr>
              <a:t>Pacing</a:t>
            </a:r>
            <a:endParaRPr lang="en-US" altLang="en-US" b="1" dirty="0" smtClean="0">
              <a:solidFill>
                <a:schemeClr val="tx2"/>
              </a:solidFill>
            </a:endParaRPr>
          </a:p>
          <a:p>
            <a:r>
              <a:rPr lang="en-US" altLang="en-US" b="1" dirty="0" smtClean="0">
                <a:solidFill>
                  <a:schemeClr val="tx2"/>
                </a:solidFill>
              </a:rPr>
              <a:t>Take </a:t>
            </a:r>
            <a:r>
              <a:rPr lang="en-US" altLang="en-US" b="1" dirty="0" smtClean="0">
                <a:solidFill>
                  <a:schemeClr val="tx2"/>
                </a:solidFill>
              </a:rPr>
              <a:t>the Offensive With a Planner</a:t>
            </a:r>
          </a:p>
          <a:p>
            <a:r>
              <a:rPr lang="en-US" altLang="en-US" b="1" dirty="0" smtClean="0">
                <a:solidFill>
                  <a:schemeClr val="tx2"/>
                </a:solidFill>
              </a:rPr>
              <a:t>Be </a:t>
            </a:r>
            <a:r>
              <a:rPr lang="en-US" altLang="en-US" b="1" dirty="0" smtClean="0">
                <a:solidFill>
                  <a:schemeClr val="tx2"/>
                </a:solidFill>
              </a:rPr>
              <a:t>Realistic in your Expectations</a:t>
            </a:r>
          </a:p>
          <a:p>
            <a:pPr marL="609600" indent="-609600">
              <a:buFont typeface="Monotype Sorts" pitchFamily="2" charset="2"/>
              <a:buNone/>
            </a:pPr>
            <a:r>
              <a:rPr lang="en-US" altLang="en-US" b="1" dirty="0" smtClean="0">
                <a:solidFill>
                  <a:schemeClr val="tx2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524000" y="1981200"/>
            <a:ext cx="5715000" cy="3124200"/>
          </a:xfrm>
        </p:spPr>
        <p:txBody>
          <a:bodyPr/>
          <a:lstStyle/>
          <a:p>
            <a:pPr algn="ctr">
              <a:buSzTx/>
              <a:buFont typeface="Monotype Sorts" pitchFamily="2" charset="2"/>
              <a:buNone/>
              <a:defRPr/>
            </a:pPr>
            <a:r>
              <a:rPr lang="en-US" b="1" smtClean="0">
                <a:solidFill>
                  <a:srgbClr val="FAFD00"/>
                </a:solidFill>
              </a:rPr>
              <a:t>Time is a Non Renewable Resource</a:t>
            </a:r>
          </a:p>
          <a:p>
            <a:pPr lvl="1">
              <a:buSzTx/>
              <a:buFontTx/>
              <a:buNone/>
              <a:defRPr/>
            </a:pPr>
            <a:endParaRPr lang="en-US" b="1" smtClean="0"/>
          </a:p>
          <a:p>
            <a:pPr lvl="1" algn="ctr">
              <a:buSzTx/>
              <a:buFontTx/>
              <a:buNone/>
              <a:defRPr/>
            </a:pPr>
            <a:r>
              <a:rPr lang="en-US" b="1" smtClean="0"/>
              <a:t>Once it is gone, it is gone.</a:t>
            </a:r>
          </a:p>
          <a:p>
            <a:pPr lvl="1" algn="ctr">
              <a:buSzTx/>
              <a:buFontTx/>
              <a:buNone/>
              <a:defRPr/>
            </a:pPr>
            <a:endParaRPr lang="en-US" b="1" smtClean="0"/>
          </a:p>
          <a:p>
            <a:pPr lvl="1" algn="ctr">
              <a:buSzTx/>
              <a:buFontTx/>
              <a:buNone/>
              <a:defRPr/>
            </a:pPr>
            <a:r>
              <a:rPr lang="en-US" b="1" smtClean="0"/>
              <a:t>You will never see this moment again.</a:t>
            </a:r>
          </a:p>
        </p:txBody>
      </p:sp>
      <p:pic>
        <p:nvPicPr>
          <p:cNvPr id="17411" name="Picture 1029" descr="MMj029515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57200"/>
            <a:ext cx="15081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smtClean="0">
                <a:solidFill>
                  <a:srgbClr val="FAFD00"/>
                </a:solidFill>
              </a:rPr>
              <a:t>What’s your “LQ”</a:t>
            </a:r>
            <a:br>
              <a:rPr lang="en-US" altLang="en-US" sz="4000" smtClean="0">
                <a:solidFill>
                  <a:srgbClr val="FAFD00"/>
                </a:solidFill>
              </a:rPr>
            </a:br>
            <a:r>
              <a:rPr lang="en-US" altLang="en-US" sz="2400" smtClean="0">
                <a:solidFill>
                  <a:srgbClr val="FAFD00"/>
                </a:solidFill>
              </a:rPr>
              <a:t>Leisure Quotient?</a:t>
            </a:r>
            <a:endParaRPr lang="en-US" altLang="en-US" sz="4000" smtClean="0">
              <a:solidFill>
                <a:srgbClr val="FAFD00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Sometimes we just don’t realize how much time we spend in non productive ways.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mtClean="0"/>
              <a:t>Here are some examples of leisure:</a:t>
            </a:r>
          </a:p>
          <a:p>
            <a:pPr lvl="1"/>
            <a:r>
              <a:rPr lang="en-US" altLang="en-US" sz="1800" smtClean="0"/>
              <a:t>Visiting between classes</a:t>
            </a:r>
          </a:p>
          <a:p>
            <a:pPr lvl="1"/>
            <a:r>
              <a:rPr lang="en-US" altLang="en-US" sz="1800" smtClean="0"/>
              <a:t>Facebook/Internet</a:t>
            </a:r>
          </a:p>
          <a:p>
            <a:pPr lvl="1"/>
            <a:r>
              <a:rPr lang="en-US" altLang="en-US" sz="1800" smtClean="0"/>
              <a:t>Watching TV</a:t>
            </a:r>
          </a:p>
          <a:p>
            <a:pPr lvl="1"/>
            <a:r>
              <a:rPr lang="en-US" altLang="en-US" sz="1800" smtClean="0"/>
              <a:t>Daydreaming</a:t>
            </a:r>
            <a:endParaRPr lang="en-US" altLang="en-US" smtClean="0"/>
          </a:p>
          <a:p>
            <a:r>
              <a:rPr lang="en-US" altLang="en-US" smtClean="0"/>
              <a:t>What others can you think of?</a:t>
            </a:r>
          </a:p>
          <a:p>
            <a:pPr lvl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1295400"/>
            <a:ext cx="4648200" cy="4114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mtClean="0"/>
              <a:t>24 </a:t>
            </a:r>
            <a:r>
              <a:rPr lang="en-US" sz="2400" smtClean="0"/>
              <a:t>hours per day</a:t>
            </a:r>
          </a:p>
          <a:p>
            <a:pPr algn="ctr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mtClean="0"/>
              <a:t>X</a:t>
            </a:r>
          </a:p>
          <a:p>
            <a:pPr algn="ctr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mtClean="0"/>
              <a:t>60 </a:t>
            </a:r>
            <a:r>
              <a:rPr lang="en-US" sz="2400" smtClean="0"/>
              <a:t>minutes per hour</a:t>
            </a:r>
            <a:endParaRPr lang="en-US" smtClean="0"/>
          </a:p>
          <a:p>
            <a:pPr algn="ctr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mtClean="0"/>
              <a:t>X</a:t>
            </a:r>
          </a:p>
          <a:p>
            <a:pPr algn="ctr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mtClean="0"/>
              <a:t>60 </a:t>
            </a:r>
            <a:r>
              <a:rPr lang="en-US" sz="2400" smtClean="0"/>
              <a:t>seconds per minute</a:t>
            </a:r>
            <a:endParaRPr lang="en-US" smtClean="0"/>
          </a:p>
          <a:p>
            <a:pPr algn="ctr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mtClean="0"/>
              <a:t>=</a:t>
            </a:r>
          </a:p>
          <a:p>
            <a:pPr algn="ctr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5400" smtClean="0">
                <a:solidFill>
                  <a:srgbClr val="FAFD00"/>
                </a:solidFill>
              </a:rPr>
              <a:t>86,400 S</a:t>
            </a:r>
            <a:r>
              <a:rPr lang="en-US" sz="4000" smtClean="0">
                <a:solidFill>
                  <a:srgbClr val="FAFD00"/>
                </a:solidFill>
              </a:rPr>
              <a:t>econds</a:t>
            </a:r>
            <a:endParaRPr lang="en-US" smtClean="0"/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1066800" y="2209800"/>
          <a:ext cx="1865313" cy="186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Clip" r:id="rId3" imgW="1865160" imgH="1864800" progId="MS_ClipArt_Gallery.2">
                  <p:embed/>
                </p:oleObj>
              </mc:Choice>
              <mc:Fallback>
                <p:oleObj name="Clip" r:id="rId3" imgW="1865160" imgH="1864800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209800"/>
                        <a:ext cx="1865313" cy="186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smtClean="0">
                <a:solidFill>
                  <a:srgbClr val="FAFD00"/>
                </a:solidFill>
              </a:rPr>
              <a:t>Every Second Counts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895600"/>
          </a:xfrm>
        </p:spPr>
        <p:txBody>
          <a:bodyPr/>
          <a:lstStyle/>
          <a:p>
            <a:pPr>
              <a:defRPr/>
            </a:pPr>
            <a:r>
              <a:rPr lang="en-US" smtClean="0"/>
              <a:t>Spend every second in an efficient and productive way</a:t>
            </a:r>
          </a:p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If you fail to use the day’s deposits, the loss is yours.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7772400" cy="1143000"/>
          </a:xfrm>
        </p:spPr>
        <p:txBody>
          <a:bodyPr/>
          <a:lstStyle/>
          <a:p>
            <a:r>
              <a:rPr lang="en-US" altLang="en-US" sz="2800" smtClean="0">
                <a:solidFill>
                  <a:srgbClr val="7FFF00"/>
                </a:solidFill>
              </a:rPr>
              <a:t>Cognitive Tasks</a:t>
            </a:r>
            <a:br>
              <a:rPr lang="en-US" altLang="en-US" sz="2800" smtClean="0">
                <a:solidFill>
                  <a:srgbClr val="7FFF00"/>
                </a:solidFill>
              </a:rPr>
            </a:br>
            <a:r>
              <a:rPr lang="en-US" altLang="en-US" sz="2800" smtClean="0">
                <a:solidFill>
                  <a:srgbClr val="7FFF00"/>
                </a:solidFill>
              </a:rPr>
              <a:t>8am - 12 noon*</a:t>
            </a:r>
          </a:p>
        </p:txBody>
      </p:sp>
      <p:sp>
        <p:nvSpPr>
          <p:cNvPr id="573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066800" y="2514600"/>
            <a:ext cx="7772400" cy="21336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en-US" dirty="0" smtClean="0"/>
              <a:t>Cognitive, or mental, tasks such as reading, calculating,  and problem solving are performed most efficiently in the morning.</a:t>
            </a:r>
          </a:p>
        </p:txBody>
      </p:sp>
      <p:sp>
        <p:nvSpPr>
          <p:cNvPr id="22532" name="Text Box 1028"/>
          <p:cNvSpPr txBox="1">
            <a:spLocks noChangeArrowheads="1"/>
          </p:cNvSpPr>
          <p:nvPr/>
        </p:nvSpPr>
        <p:spPr bwMode="auto">
          <a:xfrm>
            <a:off x="1143000" y="5334000"/>
            <a:ext cx="624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rgbClr val="7FFF00"/>
                </a:solidFill>
              </a:rPr>
              <a:t>*If you are a Night Owl, shift these times about 3-4 hours later in the day</a:t>
            </a:r>
            <a:r>
              <a:rPr lang="en-US" altLang="en-US" sz="16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grns">
  <a:themeElements>
    <a:clrScheme name="">
      <a:dk1>
        <a:srgbClr val="006C62"/>
      </a:dk1>
      <a:lt1>
        <a:srgbClr val="FFFFFF"/>
      </a:lt1>
      <a:dk2>
        <a:srgbClr val="00B7A5"/>
      </a:dk2>
      <a:lt2>
        <a:srgbClr val="F39FD1"/>
      </a:lt2>
      <a:accent1>
        <a:srgbClr val="FE9B03"/>
      </a:accent1>
      <a:accent2>
        <a:srgbClr val="B760F9"/>
      </a:accent2>
      <a:accent3>
        <a:srgbClr val="AAD8CF"/>
      </a:accent3>
      <a:accent4>
        <a:srgbClr val="DADADA"/>
      </a:accent4>
      <a:accent5>
        <a:srgbClr val="FECBAA"/>
      </a:accent5>
      <a:accent6>
        <a:srgbClr val="A656E2"/>
      </a:accent6>
      <a:hlink>
        <a:srgbClr val="D93192"/>
      </a:hlink>
      <a:folHlink>
        <a:srgbClr val="8CF4EA"/>
      </a:folHlink>
    </a:clrScheme>
    <a:fontScheme name="bluegrn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gr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grn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grn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grn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grn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grn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grn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c:\msoffice\powerpnt\template\sldshow\bluegrns.ppt</Template>
  <TotalTime>429</TotalTime>
  <Pages>15</Pages>
  <Words>1231</Words>
  <Application>Microsoft Office PowerPoint</Application>
  <PresentationFormat>On-screen Show (4:3)</PresentationFormat>
  <Paragraphs>214</Paragraphs>
  <Slides>36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bluegrns</vt:lpstr>
      <vt:lpstr>Photo Editor Photo</vt:lpstr>
      <vt:lpstr>Microsoft Excel Chart</vt:lpstr>
      <vt:lpstr>Clip</vt:lpstr>
      <vt:lpstr>Balancing Time, School, Life </vt:lpstr>
      <vt:lpstr>PowerPoint Presentation</vt:lpstr>
      <vt:lpstr>PowerPoint Presentation</vt:lpstr>
      <vt:lpstr>Time Management</vt:lpstr>
      <vt:lpstr>PowerPoint Presentation</vt:lpstr>
      <vt:lpstr>What’s your “LQ” Leisure Quotient?</vt:lpstr>
      <vt:lpstr>PowerPoint Presentation</vt:lpstr>
      <vt:lpstr>Every Second Counts</vt:lpstr>
      <vt:lpstr>Cognitive Tasks 8am - 12 noon*</vt:lpstr>
      <vt:lpstr>Short term memory 6 am - 10 am</vt:lpstr>
      <vt:lpstr>Long term memory 1 pm - 4pm*</vt:lpstr>
      <vt:lpstr>  Manual Dexterity 2 pm to 6 pm*  </vt:lpstr>
      <vt:lpstr>Physical Workouts 4 pm to 9 pm * </vt:lpstr>
      <vt:lpstr>  ZZZZZ’s</vt:lpstr>
      <vt:lpstr>Sleep Survey </vt:lpstr>
      <vt:lpstr>Sleep Survey</vt:lpstr>
      <vt:lpstr>Student Lag, aka Jet Lag</vt:lpstr>
      <vt:lpstr>Do you Suffer from  Student Jet Lag?</vt:lpstr>
      <vt:lpstr>Student Jet Lag</vt:lpstr>
      <vt:lpstr>How would prioritize this list of daily tasks?  Write the underlined word of the tasks  which would be on your “A” List “B” List “C” List</vt:lpstr>
      <vt:lpstr>MAKING LISTS</vt:lpstr>
      <vt:lpstr>“C” Fever</vt:lpstr>
      <vt:lpstr>Conquer Procrastination</vt:lpstr>
      <vt:lpstr>It’s All about Endorphins -  The Feel Good Hormone</vt:lpstr>
      <vt:lpstr>  Pacing</vt:lpstr>
      <vt:lpstr>Because work expands or contracts to fit the time allotted, make pacing work for you by doing the following:</vt:lpstr>
      <vt:lpstr>Take the Offensive with a  PLANNER</vt:lpstr>
      <vt:lpstr>Using a Planner Effectively</vt:lpstr>
      <vt:lpstr>  Be Realistic</vt:lpstr>
      <vt:lpstr>The Two to One Rule of Thumb</vt:lpstr>
      <vt:lpstr>SCHOOL IS A FULL TIME JOB</vt:lpstr>
      <vt:lpstr>Don’t  Forget</vt:lpstr>
      <vt:lpstr>TIPS FOR A BETTER WORK-LIFE BALANCE</vt:lpstr>
      <vt:lpstr>MORE TIPS FOR A BETTER WORK-LIFE BALANCE</vt:lpstr>
      <vt:lpstr>Resources</vt:lpstr>
      <vt:lpstr>Time Management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Management </dc:title>
  <dc:subject/>
  <dc:creator>Kathleen Riepe</dc:creator>
  <cp:keywords/>
  <dc:description/>
  <cp:lastModifiedBy>Moore, Thomas G.</cp:lastModifiedBy>
  <cp:revision>95</cp:revision>
  <cp:lastPrinted>1998-02-18T22:59:46Z</cp:lastPrinted>
  <dcterms:created xsi:type="dcterms:W3CDTF">1998-02-18T22:38:26Z</dcterms:created>
  <dcterms:modified xsi:type="dcterms:W3CDTF">2014-01-27T22:04:12Z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>riepe@uwp.edu</vt:lpwstr>
  </property>
  <property fmtid="{D5CDD505-2E9C-101B-9397-08002B2CF9AE}" pid="8" name="HomePage">
    <vt:lpwstr>www.uwp.edu/admin/learning.assistance/riepe</vt:lpwstr>
  </property>
  <property fmtid="{D5CDD505-2E9C-101B-9397-08002B2CF9AE}" pid="9" name="Other">
    <vt:lpwstr/>
  </property>
  <property fmtid="{D5CDD505-2E9C-101B-9397-08002B2CF9AE}" pid="10" name="DownloadOriginal">
    <vt:bool>true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C:\WIN95\Personal</vt:lpwstr>
  </property>
</Properties>
</file>